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310" r:id="rId11"/>
    <p:sldId id="315" r:id="rId12"/>
    <p:sldId id="311" r:id="rId13"/>
    <p:sldId id="312" r:id="rId14"/>
    <p:sldId id="313" r:id="rId15"/>
    <p:sldId id="31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BB5E8-178C-6C43-8CBB-54CFCE775F26}" type="datetimeFigureOut">
              <a:rPr lang="en-US" smtClean="0"/>
              <a:pPr/>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FB135-5BD9-1541-B5A1-82D7E577E776}" type="slidenum">
              <a:rPr lang="en-US" smtClean="0"/>
              <a:pPr/>
              <a:t>‹#›</a:t>
            </a:fld>
            <a:endParaRPr lang="en-US"/>
          </a:p>
        </p:txBody>
      </p:sp>
    </p:spTree>
    <p:extLst>
      <p:ext uri="{BB962C8B-B14F-4D97-AF65-F5344CB8AC3E}">
        <p14:creationId xmlns:p14="http://schemas.microsoft.com/office/powerpoint/2010/main" xmlns="" val="1776228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Erving Goffman 2.Identity/Public</a:t>
            </a:r>
            <a:r>
              <a:rPr lang="en-US" baseline="0" dirty="0" smtClean="0"/>
              <a:t> Self-Image 3. Social Interaction 4. Brown and Levinson 5. Positive – desire to be liked, appreciated, approved Negative – desire not to be imposed upon, intruded 6. Baldy (no politeness), Positive Politeness, Negative Politeness, Indirectly 7. “Close your mouth when you eat, you swine!” 8. To save the hearers’ face 9. Bald On Record, Negative, Positive, Off-Record-indirect strategy. 10. Off-Record-indirect. </a:t>
            </a:r>
            <a:endParaRPr lang="en-US" dirty="0"/>
          </a:p>
        </p:txBody>
      </p:sp>
      <p:sp>
        <p:nvSpPr>
          <p:cNvPr id="4" name="Slide Number Placeholder 3"/>
          <p:cNvSpPr>
            <a:spLocks noGrp="1"/>
          </p:cNvSpPr>
          <p:nvPr>
            <p:ph type="sldNum" sz="quarter" idx="10"/>
          </p:nvPr>
        </p:nvSpPr>
        <p:spPr/>
        <p:txBody>
          <a:bodyPr/>
          <a:lstStyle/>
          <a:p>
            <a:fld id="{97CFB135-5BD9-1541-B5A1-82D7E577E776}" type="slidenum">
              <a:rPr lang="en-US" smtClean="0"/>
              <a:pPr/>
              <a:t>10</a:t>
            </a:fld>
            <a:endParaRPr lang="en-US"/>
          </a:p>
        </p:txBody>
      </p:sp>
    </p:spTree>
    <p:extLst>
      <p:ext uri="{BB962C8B-B14F-4D97-AF65-F5344CB8AC3E}">
        <p14:creationId xmlns:p14="http://schemas.microsoft.com/office/powerpoint/2010/main" xmlns="" val="249329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95EF8-A8B9-2B40-9B2A-5909C8B5C045}" type="slidenum">
              <a:rPr lang="en-GB"/>
              <a:pPr/>
              <a:t>36</a:t>
            </a:fld>
            <a:endParaRPr lang="en-GB"/>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DBBEC-C652-C84D-B2CF-F1A533DC09B5}" type="slidenum">
              <a:rPr lang="en-GB"/>
              <a:pPr/>
              <a:t>37</a:t>
            </a:fld>
            <a:endParaRPr lang="en-GB"/>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A7735-51F2-C549-A89F-E8A3C33B8122}" type="slidenum">
              <a:rPr lang="en-GB"/>
              <a:pPr/>
              <a:t>38</a:t>
            </a:fld>
            <a:endParaRPr lang="en-GB"/>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8660B-A473-7247-80D2-48A820166375}" type="slidenum">
              <a:rPr lang="en-GB"/>
              <a:pPr/>
              <a:t>39</a:t>
            </a:fld>
            <a:endParaRPr lang="en-GB"/>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0D8C9-646B-8B47-AEBD-F71202D68BB3}" type="slidenum">
              <a:rPr lang="en-GB"/>
              <a:pPr/>
              <a:t>40</a:t>
            </a:fld>
            <a:endParaRPr lang="en-GB"/>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CDD0C-CBEB-A643-9664-CD7644FF738C}" type="slidenum">
              <a:rPr lang="en-GB"/>
              <a:pPr/>
              <a:t>41</a:t>
            </a:fld>
            <a:endParaRPr lang="en-GB"/>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FE994-F579-B24D-9859-DEB3AB4DAAD3}" type="slidenum">
              <a:rPr lang="en-GB"/>
              <a:pPr/>
              <a:t>42</a:t>
            </a:fld>
            <a:endParaRPr lang="en-GB"/>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D1BD8-3F58-C247-B89E-87597CE75D6A}" type="slidenum">
              <a:rPr lang="en-GB"/>
              <a:pPr/>
              <a:t>43</a:t>
            </a:fld>
            <a:endParaRPr lang="en-GB"/>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9FDF2-870E-DC43-AE88-3EAA8E845678}" type="slidenum">
              <a:rPr lang="en-GB"/>
              <a:pPr/>
              <a:t>44</a:t>
            </a:fld>
            <a:endParaRPr lang="en-GB"/>
          </a:p>
        </p:txBody>
      </p:sp>
      <p:sp>
        <p:nvSpPr>
          <p:cNvPr id="15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55719-51DC-5F4B-8245-F9CF1224CFAC}" type="slidenum">
              <a:rPr lang="en-GB"/>
              <a:pPr/>
              <a:t>45</a:t>
            </a:fld>
            <a:endParaRPr lang="en-GB"/>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FA177-5FC4-604B-92E1-0B4C2C032A8B}" type="slidenum">
              <a:rPr lang="en-GB"/>
              <a:pPr/>
              <a:t>28</a:t>
            </a:fld>
            <a:endParaRPr lang="en-GB"/>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A99BA-E947-E54F-BD81-E60049BF467C}" type="slidenum">
              <a:rPr lang="en-GB"/>
              <a:pPr/>
              <a:t>46</a:t>
            </a:fld>
            <a:endParaRPr lang="en-GB"/>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A4A90-A4BD-7B43-8D49-2691FEEC862C}" type="slidenum">
              <a:rPr lang="en-GB"/>
              <a:pPr/>
              <a:t>47</a:t>
            </a:fld>
            <a:endParaRPr lang="en-GB"/>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14C3-0DBF-5E47-B4ED-71296262A480}" type="slidenum">
              <a:rPr lang="en-GB"/>
              <a:pPr/>
              <a:t>48</a:t>
            </a:fld>
            <a:endParaRPr lang="en-GB"/>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DF316-5BE4-B542-9062-2B590EDB3FE5}" type="slidenum">
              <a:rPr lang="en-GB"/>
              <a:pPr/>
              <a:t>49</a:t>
            </a:fld>
            <a:endParaRPr lang="en-GB"/>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48106-E9C6-8740-8B26-009AFFB319BD}" type="slidenum">
              <a:rPr lang="en-GB"/>
              <a:pPr/>
              <a:t>50</a:t>
            </a:fld>
            <a:endParaRPr lang="en-GB"/>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F6181-3D66-A446-811E-6DF075634D4A}" type="slidenum">
              <a:rPr lang="en-GB"/>
              <a:pPr/>
              <a:t>51</a:t>
            </a:fld>
            <a:endParaRPr lang="en-GB"/>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D8AAA-213F-FA4F-B372-1DCF9EA7C79D}" type="slidenum">
              <a:rPr lang="en-GB"/>
              <a:pPr/>
              <a:t>52</a:t>
            </a:fld>
            <a:endParaRPr lang="en-GB"/>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40800-327E-E14C-930C-9FB6193CF206}" type="slidenum">
              <a:rPr lang="en-GB"/>
              <a:pPr/>
              <a:t>53</a:t>
            </a:fld>
            <a:endParaRPr lang="en-GB"/>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4D8B8-CBDA-FF44-9FA8-E97B12C95576}" type="slidenum">
              <a:rPr lang="en-GB"/>
              <a:pPr/>
              <a:t>54</a:t>
            </a:fld>
            <a:endParaRPr lang="en-GB"/>
          </a:p>
        </p:txBody>
      </p:sp>
      <p:sp>
        <p:nvSpPr>
          <p:cNvPr id="14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0F1DA-CF9C-FF40-BEA0-A6F28E19261D}" type="slidenum">
              <a:rPr lang="en-GB"/>
              <a:pPr/>
              <a:t>55</a:t>
            </a:fld>
            <a:endParaRPr lang="en-GB"/>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EADAB-B2A1-C647-A74A-48C8090EA5E5}" type="slidenum">
              <a:rPr lang="en-GB"/>
              <a:pPr/>
              <a:t>29</a:t>
            </a:fld>
            <a:endParaRPr lang="en-GB"/>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90F2F-F8EF-CB44-8964-DD7441D0173F}" type="slidenum">
              <a:rPr lang="en-GB"/>
              <a:pPr/>
              <a:t>56</a:t>
            </a:fld>
            <a:endParaRPr lang="en-GB"/>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A9362-7953-604A-BFE6-B567F41474D2}" type="slidenum">
              <a:rPr lang="en-GB"/>
              <a:pPr/>
              <a:t>57</a:t>
            </a:fld>
            <a:endParaRPr lang="en-GB"/>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D7D31-63BF-264F-95A3-0451D0B869B8}" type="slidenum">
              <a:rPr lang="en-GB"/>
              <a:pPr/>
              <a:t>58</a:t>
            </a:fld>
            <a:endParaRPr lang="en-GB"/>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472AC-9947-1449-B4F4-8167BFB0AFFB}" type="slidenum">
              <a:rPr lang="en-GB"/>
              <a:pPr/>
              <a:t>59</a:t>
            </a:fld>
            <a:endParaRPr lang="en-GB"/>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3BDDE-D530-7249-A0C3-6958B00E5F5F}" type="slidenum">
              <a:rPr lang="en-GB"/>
              <a:pPr/>
              <a:t>30</a:t>
            </a:fld>
            <a:endParaRPr lang="en-GB"/>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D30F2-EC1D-924A-A488-1B16EA649434}" type="slidenum">
              <a:rPr lang="en-GB"/>
              <a:pPr/>
              <a:t>31</a:t>
            </a:fld>
            <a:endParaRPr lang="en-GB"/>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EB21F-27BE-F440-AFF9-79335CBE05C3}" type="slidenum">
              <a:rPr lang="en-GB"/>
              <a:pPr/>
              <a:t>32</a:t>
            </a:fld>
            <a:endParaRPr lang="en-GB"/>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EE8D9-5494-7A4C-9C0B-056AAC749F06}" type="slidenum">
              <a:rPr lang="en-GB"/>
              <a:pPr/>
              <a:t>33</a:t>
            </a:fld>
            <a:endParaRPr lang="en-GB"/>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48C78-8B4F-DE43-BBAB-E01B755EC6D8}" type="slidenum">
              <a:rPr lang="en-GB"/>
              <a:pPr/>
              <a:t>34</a:t>
            </a:fld>
            <a:endParaRPr lang="en-GB"/>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0E989-1D0C-B44B-A045-366A562D61C3}" type="slidenum">
              <a:rPr lang="en-GB"/>
              <a:pPr/>
              <a:t>35</a:t>
            </a:fld>
            <a:endParaRPr lang="en-GB"/>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FC08AF5-57D4-8440-ADE0-74CB36FB795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349311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C08AF5-57D4-8440-ADE0-74CB36FB795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309947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C08AF5-57D4-8440-ADE0-74CB36FB795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228999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C08AF5-57D4-8440-ADE0-74CB36FB795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1406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FC08AF5-57D4-8440-ADE0-74CB36FB7952}"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13359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FC08AF5-57D4-8440-ADE0-74CB36FB7952}"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402536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FC08AF5-57D4-8440-ADE0-74CB36FB7952}"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304604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FC08AF5-57D4-8440-ADE0-74CB36FB7952}"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338785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08AF5-57D4-8440-ADE0-74CB36FB7952}"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404289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C08AF5-57D4-8440-ADE0-74CB36FB7952}"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241857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C08AF5-57D4-8440-ADE0-74CB36FB7952}"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90839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08AF5-57D4-8440-ADE0-74CB36FB7952}" type="datetimeFigureOut">
              <a:rPr lang="en-US" smtClean="0"/>
              <a:pPr/>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6BFBC-9F35-084F-B9D6-3029200D5594}" type="slidenum">
              <a:rPr lang="en-US" smtClean="0"/>
              <a:pPr/>
              <a:t>‹#›</a:t>
            </a:fld>
            <a:endParaRPr lang="en-US"/>
          </a:p>
        </p:txBody>
      </p:sp>
    </p:spTree>
    <p:extLst>
      <p:ext uri="{BB962C8B-B14F-4D97-AF65-F5344CB8AC3E}">
        <p14:creationId xmlns:p14="http://schemas.microsoft.com/office/powerpoint/2010/main" xmlns="" val="250275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529"/>
            <a:ext cx="7772400" cy="4542503"/>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dirty="0"/>
              <a:t>AS English Language: </a:t>
            </a:r>
            <a:r>
              <a:rPr lang="en-GB" dirty="0" smtClean="0"/>
              <a:t/>
            </a:r>
            <a:br>
              <a:rPr lang="en-GB" dirty="0" smtClean="0"/>
            </a:br>
            <a:r>
              <a:rPr lang="en-GB" dirty="0" smtClean="0"/>
              <a:t>Language </a:t>
            </a:r>
            <a:r>
              <a:rPr lang="en-GB" dirty="0"/>
              <a:t>and Social </a:t>
            </a:r>
            <a:r>
              <a:rPr lang="en-GB" dirty="0" smtClean="0"/>
              <a:t>Contexts</a:t>
            </a:r>
            <a:br>
              <a:rPr lang="en-GB" dirty="0" smtClean="0"/>
            </a:br>
            <a:r>
              <a:rPr lang="en-GB" dirty="0"/>
              <a:t/>
            </a:r>
            <a:br>
              <a:rPr lang="en-GB" dirty="0"/>
            </a:br>
            <a:r>
              <a:rPr lang="en-GB" i="1" dirty="0" smtClean="0">
                <a:solidFill>
                  <a:srgbClr val="FFFF00"/>
                </a:solidFill>
              </a:rPr>
              <a:t>Language and Power: </a:t>
            </a:r>
            <a:br>
              <a:rPr lang="en-GB" i="1" dirty="0" smtClean="0">
                <a:solidFill>
                  <a:srgbClr val="FFFF00"/>
                </a:solidFill>
              </a:rPr>
            </a:br>
            <a:r>
              <a:rPr lang="en-GB" i="1" dirty="0" smtClean="0">
                <a:solidFill>
                  <a:srgbClr val="FFFF00"/>
                </a:solidFill>
              </a:rPr>
              <a:t>Using </a:t>
            </a:r>
            <a:r>
              <a:rPr lang="en-GB" i="1" dirty="0">
                <a:solidFill>
                  <a:srgbClr val="FFFF00"/>
                </a:solidFill>
              </a:rPr>
              <a:t>Frameworks to Analyse Talk</a:t>
            </a:r>
            <a:r>
              <a:rPr lang="en-GB" dirty="0"/>
              <a:t/>
            </a:r>
            <a:br>
              <a:rPr lang="en-GB" dirty="0"/>
            </a:br>
            <a:endParaRPr lang="en-US" dirty="0"/>
          </a:p>
        </p:txBody>
      </p:sp>
      <p:pic>
        <p:nvPicPr>
          <p:cNvPr id="8194" name="Picture 2" descr="http://www.prepbeijing.com/wp-content/uploads/2013/07/digital-conversation1.png"/>
          <p:cNvPicPr>
            <a:picLocks noChangeAspect="1" noChangeArrowheads="1"/>
          </p:cNvPicPr>
          <p:nvPr/>
        </p:nvPicPr>
        <p:blipFill>
          <a:blip r:embed="rId2"/>
          <a:srcRect/>
          <a:stretch>
            <a:fillRect/>
          </a:stretch>
        </p:blipFill>
        <p:spPr bwMode="auto">
          <a:xfrm>
            <a:off x="331839" y="582253"/>
            <a:ext cx="8369709" cy="2876551"/>
          </a:xfrm>
          <a:prstGeom prst="rect">
            <a:avLst/>
          </a:prstGeom>
          <a:noFill/>
        </p:spPr>
      </p:pic>
    </p:spTree>
    <p:extLst>
      <p:ext uri="{BB962C8B-B14F-4D97-AF65-F5344CB8AC3E}">
        <p14:creationId xmlns:p14="http://schemas.microsoft.com/office/powerpoint/2010/main" xmlns="" val="3840970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3049"/>
          </a:xfrm>
          <a:solidFill>
            <a:schemeClr val="accent6"/>
          </a:solidFill>
        </p:spPr>
        <p:txBody>
          <a:bodyPr>
            <a:noAutofit/>
          </a:bodyPr>
          <a:lstStyle/>
          <a:p>
            <a:r>
              <a:rPr lang="en-US" sz="3200" u="sng" dirty="0" smtClean="0"/>
              <a:t>Face and Politeness TEST</a:t>
            </a:r>
            <a:endParaRPr lang="en-US" sz="3200" u="sng" dirty="0"/>
          </a:p>
        </p:txBody>
      </p:sp>
      <p:sp>
        <p:nvSpPr>
          <p:cNvPr id="3" name="Content Placeholder 2"/>
          <p:cNvSpPr>
            <a:spLocks noGrp="1"/>
          </p:cNvSpPr>
          <p:nvPr>
            <p:ph idx="1"/>
          </p:nvPr>
        </p:nvSpPr>
        <p:spPr>
          <a:xfrm>
            <a:off x="457200" y="1153550"/>
            <a:ext cx="8229600" cy="5405471"/>
          </a:xfrm>
        </p:spPr>
        <p:txBody>
          <a:bodyPr>
            <a:normAutofit fontScale="92500" lnSpcReduction="10000"/>
          </a:bodyPr>
          <a:lstStyle/>
          <a:p>
            <a:pPr marL="514350" indent="-514350">
              <a:buAutoNum type="arabicPeriod"/>
            </a:pPr>
            <a:r>
              <a:rPr lang="en-US" sz="2600" dirty="0" smtClean="0"/>
              <a:t>Who wrote about ‘face’ in conjunction with how people interact in daily life?</a:t>
            </a:r>
          </a:p>
          <a:p>
            <a:pPr marL="514350" indent="-514350">
              <a:buAutoNum type="arabicPeriod"/>
            </a:pPr>
            <a:r>
              <a:rPr lang="en-US" sz="2600" dirty="0" smtClean="0"/>
              <a:t>What do we protect when we interact socially?</a:t>
            </a:r>
          </a:p>
          <a:p>
            <a:pPr marL="514350" indent="-514350">
              <a:buAutoNum type="arabicPeriod"/>
            </a:pPr>
            <a:r>
              <a:rPr lang="en-US" sz="2600" dirty="0" smtClean="0"/>
              <a:t>What do we call a process combining line and face (or face work)?</a:t>
            </a:r>
          </a:p>
          <a:p>
            <a:pPr marL="514350" indent="-514350">
              <a:buAutoNum type="arabicPeriod"/>
            </a:pPr>
            <a:r>
              <a:rPr lang="en-US" sz="2600" dirty="0" smtClean="0"/>
              <a:t>Which theorists use the concept of ‘face’ to explain politeness?</a:t>
            </a:r>
          </a:p>
          <a:p>
            <a:pPr marL="514350" indent="-514350">
              <a:buAutoNum type="arabicPeriod"/>
            </a:pPr>
            <a:r>
              <a:rPr lang="en-US" sz="2600" dirty="0" smtClean="0"/>
              <a:t>Explain POSITIVE and NEGATIVE face.</a:t>
            </a:r>
          </a:p>
          <a:p>
            <a:pPr marL="514350" indent="-514350">
              <a:buAutoNum type="arabicPeriod"/>
            </a:pPr>
            <a:r>
              <a:rPr lang="en-US" sz="2600" dirty="0" smtClean="0"/>
              <a:t>Name the FOUR varieties of Face Threatening Acts.</a:t>
            </a:r>
          </a:p>
          <a:p>
            <a:pPr marL="514350" indent="-514350">
              <a:buAutoNum type="arabicPeriod"/>
            </a:pPr>
            <a:r>
              <a:rPr lang="en-US" sz="2600" dirty="0" smtClean="0"/>
              <a:t>Give an example of a baldly FTA with no politeness.</a:t>
            </a:r>
          </a:p>
          <a:p>
            <a:pPr marL="514350" indent="-514350">
              <a:buAutoNum type="arabicPeriod"/>
            </a:pPr>
            <a:r>
              <a:rPr lang="en-US" sz="2600" dirty="0" smtClean="0"/>
              <a:t>What is the purpose of a politeness strategy?</a:t>
            </a:r>
          </a:p>
          <a:p>
            <a:pPr marL="514350" indent="-514350">
              <a:buAutoNum type="arabicPeriod"/>
            </a:pPr>
            <a:r>
              <a:rPr lang="en-US" sz="2600" dirty="0" smtClean="0"/>
              <a:t>What are the FOUR types of politeness strategy?</a:t>
            </a:r>
          </a:p>
          <a:p>
            <a:pPr marL="514350" indent="-514350">
              <a:buAutoNum type="arabicPeriod"/>
            </a:pPr>
            <a:r>
              <a:rPr lang="en-US" sz="2600" dirty="0" smtClean="0"/>
              <a:t>Name the politeness strategy used here: </a:t>
            </a:r>
            <a:r>
              <a:rPr lang="en-US" sz="2600" i="1" dirty="0" smtClean="0"/>
              <a:t>“Hmmm, I sure could use a blue pen right now.”</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xmlns="" val="322804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0219"/>
            <a:ext cx="8229600" cy="6371303"/>
          </a:xfrm>
        </p:spPr>
        <p:txBody>
          <a:bodyPr>
            <a:normAutofit fontScale="92500" lnSpcReduction="20000"/>
          </a:bodyPr>
          <a:lstStyle/>
          <a:p>
            <a:r>
              <a:rPr lang="en-US" dirty="0" smtClean="0"/>
              <a:t>1. Erving </a:t>
            </a:r>
            <a:r>
              <a:rPr lang="en-US" dirty="0" err="1" smtClean="0"/>
              <a:t>Goffman</a:t>
            </a:r>
            <a:r>
              <a:rPr lang="en-US" dirty="0" smtClean="0"/>
              <a:t> </a:t>
            </a:r>
            <a:endParaRPr lang="en-US" dirty="0" smtClean="0"/>
          </a:p>
          <a:p>
            <a:r>
              <a:rPr lang="en-US" dirty="0" smtClean="0"/>
              <a:t>2.Identity/Public </a:t>
            </a:r>
            <a:r>
              <a:rPr lang="en-US" dirty="0" smtClean="0"/>
              <a:t>Self-Image </a:t>
            </a:r>
            <a:endParaRPr lang="en-US" dirty="0" smtClean="0"/>
          </a:p>
          <a:p>
            <a:r>
              <a:rPr lang="en-US" dirty="0" smtClean="0"/>
              <a:t>3</a:t>
            </a:r>
            <a:r>
              <a:rPr lang="en-US" dirty="0" smtClean="0"/>
              <a:t>. Social Interaction </a:t>
            </a:r>
            <a:endParaRPr lang="en-US" dirty="0" smtClean="0"/>
          </a:p>
          <a:p>
            <a:r>
              <a:rPr lang="en-US" dirty="0" smtClean="0"/>
              <a:t>4</a:t>
            </a:r>
            <a:r>
              <a:rPr lang="en-US" dirty="0" smtClean="0"/>
              <a:t>. Brown and Levinson </a:t>
            </a:r>
            <a:endParaRPr lang="en-US" dirty="0" smtClean="0"/>
          </a:p>
          <a:p>
            <a:r>
              <a:rPr lang="en-US" dirty="0" smtClean="0"/>
              <a:t>5</a:t>
            </a:r>
            <a:r>
              <a:rPr lang="en-US" dirty="0" smtClean="0"/>
              <a:t>. Positive – desire to be liked, appreciated, </a:t>
            </a:r>
            <a:r>
              <a:rPr lang="en-US" dirty="0" smtClean="0"/>
              <a:t>approved; Negative </a:t>
            </a:r>
            <a:r>
              <a:rPr lang="en-US" dirty="0" smtClean="0"/>
              <a:t>– desire not to be imposed upon, intruded </a:t>
            </a:r>
            <a:endParaRPr lang="en-US" dirty="0" smtClean="0"/>
          </a:p>
          <a:p>
            <a:r>
              <a:rPr lang="en-US" dirty="0" smtClean="0"/>
              <a:t>6</a:t>
            </a:r>
            <a:r>
              <a:rPr lang="en-US" dirty="0" smtClean="0"/>
              <a:t>. Baldy (no politeness), Positive Politeness, Negative Politeness, Indirectly </a:t>
            </a:r>
            <a:endParaRPr lang="en-US" dirty="0" smtClean="0"/>
          </a:p>
          <a:p>
            <a:r>
              <a:rPr lang="en-US" dirty="0" smtClean="0"/>
              <a:t>7</a:t>
            </a:r>
            <a:r>
              <a:rPr lang="en-US" dirty="0" smtClean="0"/>
              <a:t>. “Close your mouth when you eat, you swine</a:t>
            </a:r>
            <a:r>
              <a:rPr lang="en-US" dirty="0" smtClean="0"/>
              <a:t>!”</a:t>
            </a:r>
          </a:p>
          <a:p>
            <a:r>
              <a:rPr lang="en-US" dirty="0" smtClean="0"/>
              <a:t>8</a:t>
            </a:r>
            <a:r>
              <a:rPr lang="en-US" dirty="0" smtClean="0"/>
              <a:t>. To save the hearers’ face </a:t>
            </a:r>
            <a:endParaRPr lang="en-US" dirty="0" smtClean="0"/>
          </a:p>
          <a:p>
            <a:r>
              <a:rPr lang="en-US" dirty="0" smtClean="0"/>
              <a:t>9</a:t>
            </a:r>
            <a:r>
              <a:rPr lang="en-US" dirty="0" smtClean="0"/>
              <a:t>. Bald On Record, Negative, Positive, Off-Record-indirect strategy. </a:t>
            </a:r>
            <a:endParaRPr lang="en-US" dirty="0" smtClean="0"/>
          </a:p>
          <a:p>
            <a:r>
              <a:rPr lang="en-US" dirty="0" smtClean="0"/>
              <a:t>10</a:t>
            </a:r>
            <a:r>
              <a:rPr lang="en-US" dirty="0" smtClean="0"/>
              <a:t>. Off-Record-indirect. </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4 at 18.40.36.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15979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22"/>
            <a:ext cx="8229600" cy="72741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Analysis</a:t>
            </a:r>
            <a:endParaRPr lang="en-US" dirty="0"/>
          </a:p>
        </p:txBody>
      </p:sp>
      <p:sp>
        <p:nvSpPr>
          <p:cNvPr id="3" name="Content Placeholder 2"/>
          <p:cNvSpPr>
            <a:spLocks noGrp="1"/>
          </p:cNvSpPr>
          <p:nvPr>
            <p:ph idx="1"/>
          </p:nvPr>
        </p:nvSpPr>
        <p:spPr>
          <a:xfrm>
            <a:off x="457200" y="1047964"/>
            <a:ext cx="8229600" cy="5511058"/>
          </a:xfrm>
        </p:spPr>
        <p:txBody>
          <a:bodyPr>
            <a:normAutofit fontScale="70000" lnSpcReduction="20000"/>
          </a:bodyPr>
          <a:lstStyle/>
          <a:p>
            <a:pPr algn="just"/>
            <a:r>
              <a:rPr lang="en-GB" dirty="0"/>
              <a:t>At first we notice A’s rather cool greeting </a:t>
            </a:r>
            <a:r>
              <a:rPr lang="en-GB" dirty="0" smtClean="0"/>
              <a:t> </a:t>
            </a:r>
            <a:r>
              <a:rPr lang="en-GB" dirty="0"/>
              <a:t>– “Ah”  – and forms of address used (A assumes the right to use B’s first name, B refers to A as ‘Mr Howden’). </a:t>
            </a:r>
            <a:endParaRPr lang="en-GB" dirty="0" smtClean="0"/>
          </a:p>
          <a:p>
            <a:pPr algn="just"/>
            <a:r>
              <a:rPr lang="en-GB" dirty="0" smtClean="0"/>
              <a:t>Some </a:t>
            </a:r>
            <a:r>
              <a:rPr lang="en-GB" dirty="0"/>
              <a:t>initial pauses may indicate tension; a speaker of equal status might not have waited as long before taking the first turn as B does here. </a:t>
            </a:r>
            <a:endParaRPr lang="en-GB" dirty="0" smtClean="0"/>
          </a:p>
          <a:p>
            <a:pPr algn="just"/>
            <a:r>
              <a:rPr lang="en-GB" dirty="0" smtClean="0"/>
              <a:t>By </a:t>
            </a:r>
            <a:r>
              <a:rPr lang="en-GB" dirty="0"/>
              <a:t>contrast, </a:t>
            </a:r>
            <a:r>
              <a:rPr lang="en-GB" dirty="0" smtClean="0"/>
              <a:t>A interrupts and </a:t>
            </a:r>
            <a:r>
              <a:rPr lang="en-GB" dirty="0"/>
              <a:t>overlaps with B, and the repeated yes’ may hint at some impatience. A’s control is also reflected by ‘take a seat’; the right to dominate a conversation often reflects the right to control the space in which it takes place.</a:t>
            </a:r>
          </a:p>
          <a:p>
            <a:pPr algn="just"/>
            <a:r>
              <a:rPr lang="en-GB" dirty="0" smtClean="0"/>
              <a:t>Even </a:t>
            </a:r>
            <a:r>
              <a:rPr lang="en-GB" dirty="0"/>
              <a:t>though this is a tricky conversation, both participants observe basic politeness strategies, with A pretending that B has come out of choice, as opposed to having been summoned by his boss. </a:t>
            </a:r>
            <a:endParaRPr lang="en-GB" dirty="0" smtClean="0"/>
          </a:p>
          <a:p>
            <a:pPr algn="just"/>
            <a:r>
              <a:rPr lang="en-GB" dirty="0" smtClean="0"/>
              <a:t>After </a:t>
            </a:r>
            <a:r>
              <a:rPr lang="en-GB" dirty="0"/>
              <a:t>this initial phatic exchange, B takes the initiative (‘is there a problem’) and A softens his response with the phrase ‘I’m afraid’, which allows him to imply that although he may have to reprimand B, he regrets having to do so.</a:t>
            </a:r>
          </a:p>
          <a:p>
            <a:pPr algn="just"/>
            <a:endParaRPr lang="en-US" dirty="0"/>
          </a:p>
        </p:txBody>
      </p:sp>
    </p:spTree>
    <p:extLst>
      <p:ext uri="{BB962C8B-B14F-4D97-AF65-F5344CB8AC3E}">
        <p14:creationId xmlns:p14="http://schemas.microsoft.com/office/powerpoint/2010/main" xmlns="" val="7439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22"/>
            <a:ext cx="8229600" cy="72741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Analysis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047964"/>
            <a:ext cx="8229600" cy="5511058"/>
          </a:xfrm>
        </p:spPr>
        <p:txBody>
          <a:bodyPr>
            <a:normAutofit fontScale="70000" lnSpcReduction="20000"/>
          </a:bodyPr>
          <a:lstStyle/>
          <a:p>
            <a:pPr algn="just"/>
            <a:r>
              <a:rPr lang="en-GB" dirty="0"/>
              <a:t>However, once the exchange is under way, A asserts his power in many ways. Despite the informality of the form of </a:t>
            </a:r>
            <a:r>
              <a:rPr lang="en-GB" dirty="0" smtClean="0"/>
              <a:t>address –use of contraction and first name address- </a:t>
            </a:r>
            <a:r>
              <a:rPr lang="en-GB" dirty="0"/>
              <a:t>(‘You’ll remember Brian’), the tone is rather formal and severe. </a:t>
            </a:r>
            <a:endParaRPr lang="en-GB" dirty="0" smtClean="0"/>
          </a:p>
          <a:p>
            <a:pPr algn="just"/>
            <a:r>
              <a:rPr lang="en-GB" dirty="0" smtClean="0"/>
              <a:t>B </a:t>
            </a:r>
            <a:r>
              <a:rPr lang="en-GB" dirty="0"/>
              <a:t>attempts to interrupt as if to clarify what may have happened since their last meeting but A refuses to yield the floor. </a:t>
            </a:r>
            <a:endParaRPr lang="en-GB" dirty="0" smtClean="0"/>
          </a:p>
          <a:p>
            <a:pPr algn="just"/>
            <a:r>
              <a:rPr lang="en-GB" dirty="0" smtClean="0"/>
              <a:t>The </a:t>
            </a:r>
            <a:r>
              <a:rPr lang="en-GB" dirty="0"/>
              <a:t>attempted interruption having failed, A presses on to the point, though again softening his implied reprimand with the phrase ‘I think’. This kind of qualifying phrase is called a </a:t>
            </a:r>
            <a:r>
              <a:rPr lang="en-GB" b="1" dirty="0"/>
              <a:t>hedge</a:t>
            </a:r>
            <a:r>
              <a:rPr lang="en-GB" dirty="0"/>
              <a:t>. </a:t>
            </a:r>
            <a:endParaRPr lang="en-GB" dirty="0" smtClean="0"/>
          </a:p>
          <a:p>
            <a:pPr algn="just"/>
            <a:r>
              <a:rPr lang="en-GB" dirty="0" smtClean="0"/>
              <a:t>B </a:t>
            </a:r>
            <a:r>
              <a:rPr lang="en-GB" dirty="0"/>
              <a:t>is then reduced to making a minimal response (‘Yeah’) as A again softens the complaint with ‘I’m afraid’ before using the </a:t>
            </a:r>
            <a:r>
              <a:rPr lang="en-GB" b="1" dirty="0"/>
              <a:t>euphemistic</a:t>
            </a:r>
            <a:r>
              <a:rPr lang="en-GB" dirty="0"/>
              <a:t> </a:t>
            </a:r>
            <a:r>
              <a:rPr lang="en-GB" b="1" dirty="0"/>
              <a:t>figure of speech</a:t>
            </a:r>
            <a:r>
              <a:rPr lang="en-GB" dirty="0"/>
              <a:t> ‘not a happy bunny’. </a:t>
            </a:r>
            <a:endParaRPr lang="en-GB" dirty="0" smtClean="0"/>
          </a:p>
          <a:p>
            <a:pPr algn="just"/>
            <a:r>
              <a:rPr lang="en-GB" dirty="0" smtClean="0"/>
              <a:t>B </a:t>
            </a:r>
            <a:r>
              <a:rPr lang="en-GB" dirty="0"/>
              <a:t>is again cautious about seizing the floor ‑ waiting for 2 seconds before attempting an explanation. Even then, he is allowed only a few moments before A again interrupts with ‘in fact…’. Once again, having been interrupted, B is reduced to accepting his junior status and signals this with a minimal response (‘mm’).</a:t>
            </a:r>
          </a:p>
          <a:p>
            <a:pPr algn="just"/>
            <a:endParaRPr lang="en-US" dirty="0"/>
          </a:p>
        </p:txBody>
      </p:sp>
    </p:spTree>
    <p:extLst>
      <p:ext uri="{BB962C8B-B14F-4D97-AF65-F5344CB8AC3E}">
        <p14:creationId xmlns:p14="http://schemas.microsoft.com/office/powerpoint/2010/main" xmlns="" val="180297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22"/>
            <a:ext cx="8229600" cy="72741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Analysis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047964"/>
            <a:ext cx="8229600" cy="5511058"/>
          </a:xfrm>
        </p:spPr>
        <p:txBody>
          <a:bodyPr>
            <a:normAutofit fontScale="85000" lnSpcReduction="10000"/>
          </a:bodyPr>
          <a:lstStyle/>
          <a:p>
            <a:pPr algn="just"/>
            <a:r>
              <a:rPr lang="en-GB" dirty="0"/>
              <a:t>A continues to soften his language with another hedge (‘it does seem’), but it is clear that what is grammatically a declarative (‘we need to do some work’) is actually an implied rebuke and </a:t>
            </a:r>
            <a:r>
              <a:rPr lang="en-GB" dirty="0" smtClean="0"/>
              <a:t>imperative.</a:t>
            </a:r>
          </a:p>
          <a:p>
            <a:pPr algn="just"/>
            <a:r>
              <a:rPr lang="en-GB" dirty="0" smtClean="0"/>
              <a:t>There </a:t>
            </a:r>
            <a:r>
              <a:rPr lang="en-GB" dirty="0"/>
              <a:t>is also the interesting use of the first person plural here; ‘we’ seems to imply only B, as it his job to put the problem right, but it feels slightly less harsh than the more direct second person ‘you’</a:t>
            </a:r>
            <a:r>
              <a:rPr lang="en-GB" dirty="0" smtClean="0"/>
              <a:t>. (</a:t>
            </a:r>
            <a:r>
              <a:rPr lang="en-GB" b="1" dirty="0"/>
              <a:t>Negative Politeness</a:t>
            </a:r>
            <a:r>
              <a:rPr lang="en-GB" i="1" dirty="0"/>
              <a:t> </a:t>
            </a:r>
            <a:r>
              <a:rPr lang="en-GB" dirty="0" smtClean="0"/>
              <a:t>strategy)</a:t>
            </a:r>
          </a:p>
          <a:p>
            <a:pPr algn="just"/>
            <a:r>
              <a:rPr lang="en-GB" dirty="0" smtClean="0"/>
              <a:t>So</a:t>
            </a:r>
            <a:r>
              <a:rPr lang="en-GB" dirty="0"/>
              <a:t>, although A asserts power by controlling the agenda and turn‑taking in the conversation, he takes care to soften the harshness of the reprimand and command he is delivering, and the somewhat tense conversation retains a superficial politeness and civility.</a:t>
            </a:r>
          </a:p>
          <a:p>
            <a:pPr algn="just"/>
            <a:endParaRPr lang="en-GB" dirty="0"/>
          </a:p>
          <a:p>
            <a:pPr algn="just"/>
            <a:endParaRPr lang="en-US" dirty="0"/>
          </a:p>
        </p:txBody>
      </p:sp>
    </p:spTree>
    <p:extLst>
      <p:ext uri="{BB962C8B-B14F-4D97-AF65-F5344CB8AC3E}">
        <p14:creationId xmlns:p14="http://schemas.microsoft.com/office/powerpoint/2010/main" xmlns="" val="23585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01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dirty="0" smtClean="0">
                <a:effectLst/>
                <a:latin typeface="Trebuchet MS"/>
                <a:ea typeface="Times New Roman"/>
                <a:cs typeface="Times New Roman"/>
              </a:rPr>
              <a:t>Face Theory</a:t>
            </a:r>
            <a:r>
              <a:rPr lang="en-GB" dirty="0" smtClean="0">
                <a:effectLst/>
              </a:rPr>
              <a:t> </a:t>
            </a:r>
            <a:endParaRPr lang="en-US" dirty="0"/>
          </a:p>
        </p:txBody>
      </p:sp>
      <p:sp>
        <p:nvSpPr>
          <p:cNvPr id="3" name="Content Placeholder 2"/>
          <p:cNvSpPr>
            <a:spLocks noGrp="1"/>
          </p:cNvSpPr>
          <p:nvPr>
            <p:ph idx="1"/>
          </p:nvPr>
        </p:nvSpPr>
        <p:spPr>
          <a:xfrm>
            <a:off x="457200" y="1232900"/>
            <a:ext cx="8229600" cy="4893264"/>
          </a:xfrm>
        </p:spPr>
        <p:txBody>
          <a:bodyPr>
            <a:normAutofit fontScale="92500"/>
          </a:bodyPr>
          <a:lstStyle/>
          <a:p>
            <a:pPr algn="just"/>
            <a:r>
              <a:rPr lang="en-GB" b="1" dirty="0" smtClean="0">
                <a:effectLst/>
                <a:latin typeface="Trebuchet MS"/>
                <a:ea typeface="Times New Roman"/>
              </a:rPr>
              <a:t>Erving Goffman</a:t>
            </a:r>
            <a:r>
              <a:rPr lang="en-GB" dirty="0" smtClean="0">
                <a:effectLst/>
                <a:latin typeface="Trebuchet MS"/>
                <a:ea typeface="Times New Roman"/>
              </a:rPr>
              <a:t> wrote about </a:t>
            </a:r>
            <a:r>
              <a:rPr lang="en-GB" i="1" dirty="0" smtClean="0">
                <a:effectLst/>
                <a:latin typeface="Trebuchet MS"/>
                <a:ea typeface="Times New Roman"/>
              </a:rPr>
              <a:t>face</a:t>
            </a:r>
            <a:r>
              <a:rPr lang="en-GB" dirty="0" smtClean="0">
                <a:effectLst/>
                <a:latin typeface="Trebuchet MS"/>
                <a:ea typeface="Times New Roman"/>
              </a:rPr>
              <a:t> in conjunction with how people interact in daily life. </a:t>
            </a:r>
          </a:p>
          <a:p>
            <a:pPr algn="just"/>
            <a:endParaRPr lang="en-GB" dirty="0" smtClean="0">
              <a:effectLst/>
              <a:latin typeface="Trebuchet MS"/>
              <a:ea typeface="Times New Roman"/>
            </a:endParaRPr>
          </a:p>
          <a:p>
            <a:pPr algn="just"/>
            <a:r>
              <a:rPr lang="en-GB" dirty="0" smtClean="0">
                <a:effectLst/>
                <a:latin typeface="Trebuchet MS"/>
                <a:ea typeface="Times New Roman"/>
              </a:rPr>
              <a:t>He claims that everyone is concerned, to some extent, with how others perceive him or her. We act socially, striving to maintain the identity we create for others to see. This identity, or public self-image, is what we project when we interact socially. </a:t>
            </a:r>
          </a:p>
          <a:p>
            <a:pPr algn="just"/>
            <a:endParaRPr lang="en-GB" dirty="0" smtClean="0">
              <a:effectLst/>
              <a:latin typeface="Trebuchet MS"/>
              <a:ea typeface="Times New Roman"/>
            </a:endParaRPr>
          </a:p>
          <a:p>
            <a:endParaRPr lang="en-US" dirty="0"/>
          </a:p>
        </p:txBody>
      </p:sp>
    </p:spTree>
    <p:extLst>
      <p:ext uri="{BB962C8B-B14F-4D97-AF65-F5344CB8AC3E}">
        <p14:creationId xmlns:p14="http://schemas.microsoft.com/office/powerpoint/2010/main" xmlns="" val="36685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01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dirty="0" smtClean="0">
                <a:effectLst/>
                <a:latin typeface="Trebuchet MS"/>
                <a:ea typeface="Times New Roman"/>
                <a:cs typeface="Times New Roman"/>
              </a:rPr>
              <a:t>Face Theory</a:t>
            </a:r>
            <a:r>
              <a:rPr lang="en-GB" dirty="0" smtClean="0">
                <a:effectLst/>
              </a:rPr>
              <a:t> </a:t>
            </a:r>
            <a:endParaRPr lang="en-US" dirty="0"/>
          </a:p>
        </p:txBody>
      </p:sp>
      <p:sp>
        <p:nvSpPr>
          <p:cNvPr id="3" name="Content Placeholder 2"/>
          <p:cNvSpPr>
            <a:spLocks noGrp="1"/>
          </p:cNvSpPr>
          <p:nvPr>
            <p:ph idx="1"/>
          </p:nvPr>
        </p:nvSpPr>
        <p:spPr>
          <a:xfrm>
            <a:off x="457200" y="1060294"/>
            <a:ext cx="8229600" cy="5498728"/>
          </a:xfrm>
        </p:spPr>
        <p:txBody>
          <a:bodyPr>
            <a:normAutofit fontScale="70000" lnSpcReduction="20000"/>
          </a:bodyPr>
          <a:lstStyle/>
          <a:p>
            <a:pPr algn="just"/>
            <a:endParaRPr lang="en-GB" dirty="0" smtClean="0">
              <a:effectLst/>
              <a:latin typeface="Trebuchet MS"/>
              <a:ea typeface="Times New Roman"/>
            </a:endParaRPr>
          </a:p>
          <a:p>
            <a:pPr algn="just">
              <a:spcAft>
                <a:spcPts val="0"/>
              </a:spcAft>
            </a:pPr>
            <a:r>
              <a:rPr lang="en-GB" b="1" dirty="0" smtClean="0">
                <a:effectLst/>
                <a:latin typeface="Trebuchet MS"/>
                <a:ea typeface="Times New Roman"/>
              </a:rPr>
              <a:t>Brown and Levinson</a:t>
            </a:r>
            <a:r>
              <a:rPr lang="en-GB" dirty="0" smtClean="0">
                <a:effectLst/>
                <a:latin typeface="Trebuchet MS"/>
                <a:ea typeface="Times New Roman"/>
              </a:rPr>
              <a:t> use the concept of face to explain politeness. To them, politeness is universal, resulting from people’s face needs: </a:t>
            </a:r>
            <a:endParaRPr lang="en-GB" dirty="0" smtClean="0">
              <a:effectLst/>
              <a:latin typeface="Times New Roman"/>
              <a:ea typeface="Times New Roman"/>
            </a:endParaRPr>
          </a:p>
          <a:p>
            <a:pPr algn="just">
              <a:spcAft>
                <a:spcPts val="0"/>
              </a:spcAft>
            </a:pPr>
            <a:endParaRPr lang="en-GB" dirty="0" smtClean="0">
              <a:effectLst/>
              <a:latin typeface="Times New Roman"/>
              <a:ea typeface="Times New Roman"/>
            </a:endParaRPr>
          </a:p>
          <a:p>
            <a:pPr lvl="0" algn="just">
              <a:buFont typeface="+mj-lt"/>
              <a:buAutoNum type="arabicPeriod"/>
              <a:tabLst>
                <a:tab pos="457200" algn="l"/>
              </a:tabLst>
            </a:pPr>
            <a:r>
              <a:rPr lang="en-GB" b="1" dirty="0" smtClean="0">
                <a:effectLst/>
                <a:latin typeface="Trebuchet MS"/>
                <a:ea typeface="Times New Roman"/>
              </a:rPr>
              <a:t>Positive face</a:t>
            </a:r>
            <a:r>
              <a:rPr lang="en-GB" dirty="0" smtClean="0">
                <a:effectLst/>
                <a:latin typeface="Trebuchet MS"/>
                <a:ea typeface="Times New Roman"/>
              </a:rPr>
              <a:t> is the desire to be liked, appreciated, approved, etc. </a:t>
            </a:r>
            <a:endParaRPr lang="en-GB" dirty="0" smtClean="0">
              <a:effectLst/>
              <a:latin typeface="Times New Roman"/>
              <a:ea typeface="Times New Roman"/>
            </a:endParaRPr>
          </a:p>
          <a:p>
            <a:pPr lvl="0" algn="just">
              <a:buFont typeface="+mj-lt"/>
              <a:buAutoNum type="arabicPeriod"/>
              <a:tabLst>
                <a:tab pos="457200" algn="l"/>
              </a:tabLst>
            </a:pPr>
            <a:r>
              <a:rPr lang="en-GB" b="1" dirty="0" smtClean="0">
                <a:effectLst/>
                <a:latin typeface="Trebuchet MS"/>
                <a:ea typeface="Times New Roman"/>
              </a:rPr>
              <a:t>Negative face</a:t>
            </a:r>
            <a:r>
              <a:rPr lang="en-GB" dirty="0" smtClean="0">
                <a:effectLst/>
                <a:latin typeface="Trebuchet MS"/>
                <a:ea typeface="Times New Roman"/>
              </a:rPr>
              <a:t> is the desire not to be imposed upon, intruded, or otherwise put upon. </a:t>
            </a:r>
            <a:endParaRPr lang="en-GB" dirty="0" smtClean="0">
              <a:effectLst/>
              <a:latin typeface="Times New Roman"/>
              <a:ea typeface="Times New Roman"/>
            </a:endParaRPr>
          </a:p>
          <a:p>
            <a:pPr algn="just">
              <a:spcAft>
                <a:spcPts val="0"/>
              </a:spcAft>
            </a:pPr>
            <a:endParaRPr lang="en-GB" dirty="0" smtClean="0">
              <a:effectLst/>
              <a:latin typeface="Times New Roman"/>
              <a:ea typeface="Times New Roman"/>
            </a:endParaRPr>
          </a:p>
          <a:p>
            <a:pPr marL="0" indent="0" algn="just">
              <a:spcAft>
                <a:spcPts val="0"/>
              </a:spcAft>
              <a:buNone/>
            </a:pPr>
            <a:r>
              <a:rPr lang="en-GB" dirty="0" smtClean="0">
                <a:effectLst/>
                <a:latin typeface="Trebuchet MS"/>
                <a:ea typeface="Times New Roman"/>
              </a:rPr>
              <a:t>“Positive politeness” addresses “positive face” concerns, often by showing pro-social concern for the other’s face. “Negative politeness” addresses “negative face concerns”, often by acknowledging the </a:t>
            </a:r>
            <a:r>
              <a:rPr lang="en-GB" i="1" dirty="0" smtClean="0">
                <a:effectLst/>
                <a:latin typeface="Trebuchet MS"/>
                <a:ea typeface="Times New Roman"/>
              </a:rPr>
              <a:t>other’s</a:t>
            </a:r>
            <a:r>
              <a:rPr lang="en-GB" dirty="0" smtClean="0">
                <a:effectLst/>
                <a:latin typeface="Trebuchet MS"/>
                <a:ea typeface="Times New Roman"/>
              </a:rPr>
              <a:t> face is threatened. Anytime a person threatens another person’s face, the first person commits a “face-threatening act” (FTA). </a:t>
            </a:r>
            <a:r>
              <a:rPr lang="en-GB" i="1" dirty="0" smtClean="0">
                <a:effectLst/>
                <a:latin typeface="Trebuchet MS"/>
                <a:ea typeface="Times New Roman"/>
              </a:rPr>
              <a:t>Face-threatening acts</a:t>
            </a:r>
            <a:r>
              <a:rPr lang="en-GB" dirty="0" smtClean="0">
                <a:effectLst/>
                <a:latin typeface="Trebuchet MS"/>
                <a:ea typeface="Times New Roman"/>
              </a:rPr>
              <a:t> come in four varieties, listed below in order from most to least face threatening:</a:t>
            </a:r>
            <a:endParaRPr lang="en-GB" dirty="0" smtClean="0">
              <a:effectLst/>
              <a:latin typeface="Times New Roman"/>
              <a:ea typeface="Times New Roman"/>
            </a:endParaRPr>
          </a:p>
          <a:p>
            <a:endParaRPr lang="en-US" dirty="0"/>
          </a:p>
        </p:txBody>
      </p:sp>
    </p:spTree>
    <p:extLst>
      <p:ext uri="{BB962C8B-B14F-4D97-AF65-F5344CB8AC3E}">
        <p14:creationId xmlns:p14="http://schemas.microsoft.com/office/powerpoint/2010/main" xmlns="" val="24295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2899"/>
            <a:ext cx="8229600" cy="5400097"/>
          </a:xfrm>
        </p:spPr>
        <p:txBody>
          <a:bodyPr>
            <a:normAutofit fontScale="70000" lnSpcReduction="20000"/>
          </a:bodyPr>
          <a:lstStyle/>
          <a:p>
            <a:pPr lvl="0">
              <a:buFont typeface="+mj-lt"/>
              <a:buAutoNum type="arabicPeriod"/>
              <a:tabLst>
                <a:tab pos="457200" algn="l"/>
              </a:tabLst>
            </a:pPr>
            <a:r>
              <a:rPr lang="en-GB" dirty="0" smtClean="0">
                <a:effectLst/>
                <a:latin typeface="Trebuchet MS"/>
                <a:ea typeface="Times New Roman"/>
              </a:rPr>
              <a:t>Do an FTA with no politeness (e.g., “Close your mouth when you eat, you swine.”). </a:t>
            </a:r>
            <a:endParaRPr lang="en-GB" dirty="0" smtClean="0">
              <a:effectLst/>
              <a:latin typeface="Times New Roman"/>
              <a:ea typeface="Times New Roman"/>
            </a:endParaRPr>
          </a:p>
          <a:p>
            <a:pPr lvl="0">
              <a:buFont typeface="+mj-lt"/>
              <a:buAutoNum type="arabicPeriod"/>
              <a:tabLst>
                <a:tab pos="457200" algn="l"/>
              </a:tabLst>
            </a:pPr>
            <a:r>
              <a:rPr lang="en-GB" dirty="0" smtClean="0">
                <a:effectLst/>
                <a:latin typeface="Trebuchet MS"/>
                <a:ea typeface="Times New Roman"/>
              </a:rPr>
              <a:t>Do an FTA with positive politeness (e.g., “You have such beautiful teeth. I just wish I didn’t see them when you eat.”). </a:t>
            </a:r>
            <a:endParaRPr lang="en-GB" dirty="0" smtClean="0">
              <a:effectLst/>
              <a:latin typeface="Times New Roman"/>
              <a:ea typeface="Times New Roman"/>
            </a:endParaRPr>
          </a:p>
          <a:p>
            <a:pPr lvl="0">
              <a:buFont typeface="+mj-lt"/>
              <a:buAutoNum type="arabicPeriod"/>
              <a:tabLst>
                <a:tab pos="457200" algn="l"/>
              </a:tabLst>
            </a:pPr>
            <a:r>
              <a:rPr lang="en-GB" dirty="0" smtClean="0">
                <a:effectLst/>
                <a:latin typeface="Trebuchet MS"/>
                <a:ea typeface="Times New Roman"/>
              </a:rPr>
              <a:t>Do an FTA with negative politeness (e.g., “I know you’re very hungry and that steak is a bit tough, but I would appreciate it if you would chew with your mouth closed.”). </a:t>
            </a:r>
            <a:endParaRPr lang="en-GB" dirty="0" smtClean="0">
              <a:effectLst/>
              <a:latin typeface="Times New Roman"/>
              <a:ea typeface="Times New Roman"/>
            </a:endParaRPr>
          </a:p>
          <a:p>
            <a:pPr lvl="0">
              <a:buFont typeface="+mj-lt"/>
              <a:buAutoNum type="arabicPeriod"/>
              <a:tabLst>
                <a:tab pos="457200" algn="l"/>
              </a:tabLst>
            </a:pPr>
            <a:r>
              <a:rPr lang="en-GB" dirty="0" smtClean="0">
                <a:effectLst/>
                <a:latin typeface="Trebuchet MS"/>
                <a:ea typeface="Times New Roman"/>
              </a:rPr>
              <a:t>Do an FTA indirectly, or off-record (e.g., “I wonder how far a person’s lips can stretch yet remain closed when eating?”). An indirect FTA is </a:t>
            </a:r>
            <a:r>
              <a:rPr lang="en-GB" i="1" dirty="0" smtClean="0">
                <a:effectLst/>
                <a:latin typeface="Trebuchet MS"/>
                <a:ea typeface="Times New Roman"/>
              </a:rPr>
              <a:t>intentionally</a:t>
            </a:r>
            <a:r>
              <a:rPr lang="en-GB" dirty="0" smtClean="0">
                <a:effectLst/>
                <a:latin typeface="Trebuchet MS"/>
                <a:ea typeface="Times New Roman"/>
              </a:rPr>
              <a:t> </a:t>
            </a:r>
            <a:r>
              <a:rPr lang="en-GB" i="1" dirty="0" smtClean="0">
                <a:effectLst/>
                <a:latin typeface="Trebuchet MS"/>
                <a:ea typeface="Times New Roman"/>
              </a:rPr>
              <a:t>ambiguous</a:t>
            </a:r>
            <a:r>
              <a:rPr lang="en-GB" dirty="0" smtClean="0">
                <a:effectLst/>
                <a:latin typeface="Trebuchet MS"/>
                <a:ea typeface="Times New Roman"/>
              </a:rPr>
              <a:t> so the receiver may “catch the drift” but the speaker can also deny a meaning if they wish. </a:t>
            </a:r>
            <a:endParaRPr lang="en-GB" dirty="0" smtClean="0">
              <a:effectLst/>
              <a:latin typeface="Times New Roman"/>
              <a:ea typeface="Times New Roman"/>
            </a:endParaRPr>
          </a:p>
          <a:p>
            <a:pPr marL="0" indent="0">
              <a:spcAft>
                <a:spcPts val="0"/>
              </a:spcAft>
              <a:buNone/>
            </a:pPr>
            <a:r>
              <a:rPr lang="en-GB" dirty="0" smtClean="0">
                <a:effectLst/>
                <a:latin typeface="Trebuchet MS"/>
                <a:ea typeface="Times New Roman"/>
              </a:rPr>
              <a:t> </a:t>
            </a:r>
            <a:endParaRPr lang="en-GB" dirty="0" smtClean="0">
              <a:effectLst/>
              <a:latin typeface="Times New Roman"/>
              <a:ea typeface="Times New Roman"/>
            </a:endParaRPr>
          </a:p>
          <a:p>
            <a:pPr>
              <a:spcAft>
                <a:spcPts val="0"/>
              </a:spcAft>
            </a:pPr>
            <a:r>
              <a:rPr lang="en-GB" dirty="0" smtClean="0">
                <a:effectLst/>
                <a:latin typeface="Trebuchet MS"/>
                <a:ea typeface="Times New Roman"/>
              </a:rPr>
              <a:t>Of course, a person can choose not to threaten another’s face at all, but when a face must be threatened, a speaker can decide how threatening he or she will be.</a:t>
            </a:r>
            <a:endParaRPr lang="en-GB" dirty="0" smtClean="0">
              <a:effectLst/>
              <a:latin typeface="Times New Roman"/>
              <a:ea typeface="Times New Roman"/>
            </a:endParaRPr>
          </a:p>
          <a:p>
            <a:endParaRPr lang="en-US" dirty="0"/>
          </a:p>
        </p:txBody>
      </p:sp>
      <p:sp>
        <p:nvSpPr>
          <p:cNvPr id="4" name="Title 1"/>
          <p:cNvSpPr>
            <a:spLocks noGrp="1"/>
          </p:cNvSpPr>
          <p:nvPr>
            <p:ph type="title"/>
          </p:nvPr>
        </p:nvSpPr>
        <p:spPr>
          <a:xfrm>
            <a:off x="457200" y="274638"/>
            <a:ext cx="8229600" cy="72401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dirty="0" smtClean="0">
                <a:effectLst/>
                <a:latin typeface="Trebuchet MS"/>
                <a:ea typeface="Times New Roman"/>
                <a:cs typeface="Times New Roman"/>
              </a:rPr>
              <a:t>Face Theory</a:t>
            </a:r>
            <a:r>
              <a:rPr lang="en-GB" dirty="0" smtClean="0">
                <a:effectLst/>
              </a:rPr>
              <a:t> </a:t>
            </a:r>
            <a:endParaRPr lang="en-US" dirty="0"/>
          </a:p>
        </p:txBody>
      </p:sp>
    </p:spTree>
    <p:extLst>
      <p:ext uri="{BB962C8B-B14F-4D97-AF65-F5344CB8AC3E}">
        <p14:creationId xmlns:p14="http://schemas.microsoft.com/office/powerpoint/2010/main" xmlns="" val="3417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smtClean="0">
                <a:effectLst/>
                <a:latin typeface="Times New Roman"/>
                <a:ea typeface="Times New Roman"/>
              </a:rPr>
              <a:t>POLITENESS</a:t>
            </a:r>
            <a:r>
              <a:rPr lang="en-GB" dirty="0" smtClean="0">
                <a:effectLst/>
              </a:rPr>
              <a:t> </a:t>
            </a:r>
            <a:endParaRPr lang="en-US" dirty="0"/>
          </a:p>
        </p:txBody>
      </p:sp>
      <p:sp>
        <p:nvSpPr>
          <p:cNvPr id="3" name="Content Placeholder 2"/>
          <p:cNvSpPr>
            <a:spLocks noGrp="1"/>
          </p:cNvSpPr>
          <p:nvPr>
            <p:ph idx="1"/>
          </p:nvPr>
        </p:nvSpPr>
        <p:spPr>
          <a:xfrm>
            <a:off x="457200" y="1245228"/>
            <a:ext cx="8229600" cy="5313794"/>
          </a:xfrm>
        </p:spPr>
        <p:txBody>
          <a:bodyPr>
            <a:normAutofit fontScale="77500" lnSpcReduction="20000"/>
          </a:bodyPr>
          <a:lstStyle/>
          <a:p>
            <a:pPr algn="just"/>
            <a:r>
              <a:rPr lang="en-GB" dirty="0"/>
              <a:t>In everyday conversation, there are ways to go about getting the things we want. When we are with a group of friends, we can say to them, “Go get me that plate!”, or “Shut-up!” </a:t>
            </a:r>
            <a:endParaRPr lang="en-GB" dirty="0" smtClean="0"/>
          </a:p>
          <a:p>
            <a:pPr algn="just"/>
            <a:endParaRPr lang="en-GB" dirty="0" smtClean="0"/>
          </a:p>
          <a:p>
            <a:pPr algn="just"/>
            <a:r>
              <a:rPr lang="en-GB" dirty="0" smtClean="0"/>
              <a:t>However</a:t>
            </a:r>
            <a:r>
              <a:rPr lang="en-GB" dirty="0"/>
              <a:t>, when we are surrounded by a group of adults at a formal function, which our parents are attending, we must say, “Could you please pass me that plate, if you don’t mind?” and “I’m sorry, I don’t mean to interrupt, but I am not able to hear the speaker in the front of the room.” </a:t>
            </a:r>
            <a:endParaRPr lang="en-GB" dirty="0" smtClean="0"/>
          </a:p>
          <a:p>
            <a:pPr algn="just"/>
            <a:endParaRPr lang="en-GB" dirty="0" smtClean="0"/>
          </a:p>
          <a:p>
            <a:pPr algn="just"/>
            <a:r>
              <a:rPr lang="en-GB" dirty="0" smtClean="0"/>
              <a:t>In </a:t>
            </a:r>
            <a:r>
              <a:rPr lang="en-GB" dirty="0"/>
              <a:t>different social situations, we are obligated to adjust our use of words to fit the occasion. It would seem socially unacceptable if the phrases above were reversed.</a:t>
            </a:r>
          </a:p>
          <a:p>
            <a:endParaRPr lang="en-US" dirty="0"/>
          </a:p>
        </p:txBody>
      </p:sp>
    </p:spTree>
    <p:extLst>
      <p:ext uri="{BB962C8B-B14F-4D97-AF65-F5344CB8AC3E}">
        <p14:creationId xmlns:p14="http://schemas.microsoft.com/office/powerpoint/2010/main" xmlns="" val="3786028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kern="0" dirty="0" smtClean="0">
                <a:effectLst/>
                <a:latin typeface="Verdana"/>
              </a:rPr>
              <a:t/>
            </a:r>
            <a:br>
              <a:rPr lang="en-GB" b="1" kern="0" dirty="0" smtClean="0">
                <a:effectLst/>
                <a:latin typeface="Verdana"/>
              </a:rPr>
            </a:br>
            <a:r>
              <a:rPr lang="en-GB" b="1" kern="0" dirty="0" smtClean="0">
                <a:effectLst/>
                <a:latin typeface="Verdana"/>
              </a:rPr>
              <a:t>Basic questions when analysing talk…</a:t>
            </a:r>
            <a:r>
              <a:rPr lang="en-GB" b="1" kern="0" dirty="0" smtClean="0">
                <a:effectLst/>
                <a:latin typeface="Trebuchet MS"/>
              </a:rPr>
              <a:t/>
            </a:r>
            <a:br>
              <a:rPr lang="en-GB" b="1" kern="0" dirty="0" smtClean="0">
                <a:effectLst/>
                <a:latin typeface="Trebuchet MS"/>
              </a:rPr>
            </a:br>
            <a:endParaRPr lang="en-US" dirty="0"/>
          </a:p>
        </p:txBody>
      </p:sp>
      <p:sp>
        <p:nvSpPr>
          <p:cNvPr id="3" name="Content Placeholder 2"/>
          <p:cNvSpPr>
            <a:spLocks noGrp="1"/>
          </p:cNvSpPr>
          <p:nvPr>
            <p:ph idx="1"/>
          </p:nvPr>
        </p:nvSpPr>
        <p:spPr/>
        <p:txBody>
          <a:bodyPr/>
          <a:lstStyle/>
          <a:p>
            <a:pPr marL="0" indent="0">
              <a:buNone/>
            </a:pPr>
            <a:r>
              <a:rPr lang="en-GB" dirty="0" smtClean="0">
                <a:effectLst/>
                <a:latin typeface="Verdana"/>
                <a:ea typeface="Times New Roman"/>
                <a:cs typeface="Times New Roman"/>
              </a:rPr>
              <a:t>Who seems to lead the talk?</a:t>
            </a:r>
            <a:r>
              <a:rPr lang="en-GB" dirty="0" smtClean="0">
                <a:effectLst/>
              </a:rPr>
              <a:t> </a:t>
            </a:r>
          </a:p>
          <a:p>
            <a:pPr marL="0" indent="0">
              <a:buNone/>
            </a:pPr>
            <a:endParaRPr lang="en-GB" dirty="0" smtClean="0">
              <a:effectLst/>
            </a:endParaRPr>
          </a:p>
          <a:p>
            <a:pPr algn="ctr"/>
            <a:r>
              <a:rPr lang="en-GB" dirty="0"/>
              <a:t>This means looking closely at how the talk moves on as each speaker takes his or her turn. These alternating turns are referred to as </a:t>
            </a:r>
            <a:r>
              <a:rPr lang="en-GB" b="1" dirty="0"/>
              <a:t>adjacency pairs. </a:t>
            </a:r>
            <a:r>
              <a:rPr lang="en-GB" dirty="0"/>
              <a:t>In some situations, the pattern may be obvious ‑ a teacher or a police officer may ask all the questions, for instance.</a:t>
            </a:r>
            <a:r>
              <a:rPr lang="en-GB" dirty="0" smtClean="0">
                <a:effectLst/>
              </a:rPr>
              <a:t> </a:t>
            </a:r>
            <a:endParaRPr lang="en-US" dirty="0"/>
          </a:p>
        </p:txBody>
      </p:sp>
    </p:spTree>
    <p:extLst>
      <p:ext uri="{BB962C8B-B14F-4D97-AF65-F5344CB8AC3E}">
        <p14:creationId xmlns:p14="http://schemas.microsoft.com/office/powerpoint/2010/main" xmlns="" val="350941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smtClean="0">
                <a:effectLst/>
                <a:latin typeface="Times New Roman"/>
                <a:ea typeface="Times New Roman"/>
              </a:rPr>
              <a:t>POLITENESS</a:t>
            </a:r>
            <a:r>
              <a:rPr lang="en-GB" dirty="0" smtClean="0">
                <a:effectLst/>
              </a:rPr>
              <a:t> </a:t>
            </a:r>
            <a:endParaRPr lang="en-US" dirty="0"/>
          </a:p>
        </p:txBody>
      </p:sp>
      <p:sp>
        <p:nvSpPr>
          <p:cNvPr id="3" name="Content Placeholder 2"/>
          <p:cNvSpPr>
            <a:spLocks noGrp="1"/>
          </p:cNvSpPr>
          <p:nvPr>
            <p:ph idx="1"/>
          </p:nvPr>
        </p:nvSpPr>
        <p:spPr>
          <a:xfrm>
            <a:off x="457200" y="1245228"/>
            <a:ext cx="8229600" cy="5313794"/>
          </a:xfrm>
        </p:spPr>
        <p:txBody>
          <a:bodyPr>
            <a:normAutofit fontScale="77500" lnSpcReduction="20000"/>
          </a:bodyPr>
          <a:lstStyle/>
          <a:p>
            <a:pPr algn="just"/>
            <a:r>
              <a:rPr lang="en-GB" dirty="0"/>
              <a:t>According to </a:t>
            </a:r>
            <a:r>
              <a:rPr lang="en-GB" b="1" dirty="0"/>
              <a:t>Brown and Levinson</a:t>
            </a:r>
            <a:r>
              <a:rPr lang="en-GB" dirty="0"/>
              <a:t>, politeness strategies are developed in order to save the hearers’ face. </a:t>
            </a:r>
            <a:r>
              <a:rPr lang="en-GB" b="1" dirty="0"/>
              <a:t>Face</a:t>
            </a:r>
            <a:r>
              <a:rPr lang="en-GB" dirty="0"/>
              <a:t> refers to the respect that an individual has for him or herself, and maintaining that “self-esteem” in public or in private situations. </a:t>
            </a:r>
            <a:endParaRPr lang="en-GB" dirty="0" smtClean="0"/>
          </a:p>
          <a:p>
            <a:pPr algn="just"/>
            <a:endParaRPr lang="en-GB" dirty="0"/>
          </a:p>
          <a:p>
            <a:pPr algn="just"/>
            <a:r>
              <a:rPr lang="en-GB" dirty="0" smtClean="0"/>
              <a:t>Usually </a:t>
            </a:r>
            <a:r>
              <a:rPr lang="en-GB" dirty="0"/>
              <a:t>you try to avoid embarrassing the other person, or making them feel uncomfortable. </a:t>
            </a:r>
            <a:endParaRPr lang="en-GB" dirty="0" smtClean="0"/>
          </a:p>
          <a:p>
            <a:pPr algn="just"/>
            <a:endParaRPr lang="en-GB" b="1" dirty="0"/>
          </a:p>
          <a:p>
            <a:pPr algn="just"/>
            <a:r>
              <a:rPr lang="en-GB" b="1" dirty="0" smtClean="0"/>
              <a:t>Face </a:t>
            </a:r>
            <a:r>
              <a:rPr lang="en-GB" b="1" dirty="0"/>
              <a:t>Threatening Acts</a:t>
            </a:r>
            <a:r>
              <a:rPr lang="en-GB" dirty="0"/>
              <a:t> (FTA’s) are acts that infringe on the hearers’ need to maintain his/her self-esteem, and be respected. </a:t>
            </a:r>
            <a:r>
              <a:rPr lang="en-GB" b="1" dirty="0"/>
              <a:t>Politeness strategies</a:t>
            </a:r>
            <a:r>
              <a:rPr lang="en-GB" dirty="0"/>
              <a:t> are developed for the main purpose of dealing with these FTA’s. What would you do if you saw a cup of pens on your teacher’s desk, and you wanted to use one, would you:</a:t>
            </a:r>
          </a:p>
          <a:p>
            <a:endParaRPr lang="en-US" dirty="0"/>
          </a:p>
        </p:txBody>
      </p:sp>
    </p:spTree>
    <p:extLst>
      <p:ext uri="{BB962C8B-B14F-4D97-AF65-F5344CB8AC3E}">
        <p14:creationId xmlns:p14="http://schemas.microsoft.com/office/powerpoint/2010/main" xmlns="" val="22138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smtClean="0">
                <a:effectLst/>
                <a:latin typeface="Times New Roman"/>
                <a:ea typeface="Times New Roman"/>
              </a:rPr>
              <a:t>POLITENESS</a:t>
            </a:r>
            <a:r>
              <a:rPr lang="en-GB" dirty="0" smtClean="0">
                <a:effectLst/>
              </a:rPr>
              <a:t> </a:t>
            </a:r>
            <a:endParaRPr lang="en-US" dirty="0"/>
          </a:p>
        </p:txBody>
      </p:sp>
      <p:sp>
        <p:nvSpPr>
          <p:cNvPr id="3" name="Content Placeholder 2"/>
          <p:cNvSpPr>
            <a:spLocks noGrp="1"/>
          </p:cNvSpPr>
          <p:nvPr>
            <p:ph idx="1"/>
          </p:nvPr>
        </p:nvSpPr>
        <p:spPr>
          <a:xfrm>
            <a:off x="457200" y="1245228"/>
            <a:ext cx="8229600" cy="5313794"/>
          </a:xfrm>
        </p:spPr>
        <p:txBody>
          <a:bodyPr>
            <a:normAutofit/>
          </a:bodyPr>
          <a:lstStyle/>
          <a:p>
            <a:pPr marL="514350" lvl="0" indent="-514350" algn="ctr">
              <a:buFont typeface="+mj-lt"/>
              <a:buAutoNum type="arabicPeriod"/>
            </a:pPr>
            <a:endParaRPr lang="en-GB" dirty="0" smtClean="0"/>
          </a:p>
          <a:p>
            <a:pPr marL="514350" lvl="0" indent="-514350" algn="ctr">
              <a:buFont typeface="+mj-lt"/>
              <a:buAutoNum type="arabicPeriod"/>
            </a:pPr>
            <a:r>
              <a:rPr lang="en-GB" dirty="0" smtClean="0"/>
              <a:t>Say</a:t>
            </a:r>
            <a:r>
              <a:rPr lang="en-GB" dirty="0"/>
              <a:t>, “Ooh, I want to use one of those!”</a:t>
            </a:r>
          </a:p>
          <a:p>
            <a:pPr marL="514350" lvl="0" indent="-514350" algn="ctr">
              <a:buFont typeface="+mj-lt"/>
              <a:buAutoNum type="arabicPeriod"/>
            </a:pPr>
            <a:r>
              <a:rPr lang="en-GB" dirty="0"/>
              <a:t>Say, “So, is it O.K. if I use one of those pens?”</a:t>
            </a:r>
          </a:p>
          <a:p>
            <a:pPr marL="514350" lvl="0" indent="-514350" algn="ctr">
              <a:buFont typeface="+mj-lt"/>
              <a:buAutoNum type="arabicPeriod"/>
            </a:pPr>
            <a:r>
              <a:rPr lang="en-GB" dirty="0"/>
              <a:t>Say, “I’m sorry to bother you but, I just wanted to ask you if I could use one of those pens?”</a:t>
            </a:r>
          </a:p>
          <a:p>
            <a:pPr marL="514350" lvl="0" indent="-514350" algn="ctr">
              <a:buFont typeface="+mj-lt"/>
              <a:buAutoNum type="arabicPeriod"/>
            </a:pPr>
            <a:r>
              <a:rPr lang="en-GB" i="1" dirty="0"/>
              <a:t>Indirectly</a:t>
            </a:r>
            <a:r>
              <a:rPr lang="en-GB" dirty="0"/>
              <a:t> say, “Hmm, I sure could use a blue pen right now.”</a:t>
            </a:r>
          </a:p>
          <a:p>
            <a:endParaRPr lang="en-US" dirty="0"/>
          </a:p>
        </p:txBody>
      </p:sp>
    </p:spTree>
    <p:extLst>
      <p:ext uri="{BB962C8B-B14F-4D97-AF65-F5344CB8AC3E}">
        <p14:creationId xmlns:p14="http://schemas.microsoft.com/office/powerpoint/2010/main" xmlns="" val="245191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smtClean="0">
                <a:effectLst/>
                <a:latin typeface="Times New Roman"/>
                <a:ea typeface="Times New Roman"/>
              </a:rPr>
              <a:t>POLITENESS</a:t>
            </a:r>
            <a:r>
              <a:rPr lang="en-GB" dirty="0" smtClean="0">
                <a:effectLst/>
              </a:rPr>
              <a:t> </a:t>
            </a:r>
            <a:endParaRPr lang="en-US" dirty="0"/>
          </a:p>
        </p:txBody>
      </p:sp>
      <p:sp>
        <p:nvSpPr>
          <p:cNvPr id="3" name="Content Placeholder 2"/>
          <p:cNvSpPr>
            <a:spLocks noGrp="1"/>
          </p:cNvSpPr>
          <p:nvPr>
            <p:ph idx="1"/>
          </p:nvPr>
        </p:nvSpPr>
        <p:spPr>
          <a:xfrm>
            <a:off x="457200" y="1245228"/>
            <a:ext cx="8229600" cy="5313794"/>
          </a:xfrm>
        </p:spPr>
        <p:txBody>
          <a:bodyPr>
            <a:normAutofit/>
          </a:bodyPr>
          <a:lstStyle/>
          <a:p>
            <a:pPr algn="just"/>
            <a:r>
              <a:rPr lang="en-GB" dirty="0"/>
              <a:t>Brown and Levinson describe four types of politeness strategies that sum up, as they see it, human “politeness strategies”:</a:t>
            </a:r>
          </a:p>
          <a:p>
            <a:pPr marL="0" indent="0">
              <a:buNone/>
            </a:pPr>
            <a:endParaRPr lang="en-GB" dirty="0"/>
          </a:p>
          <a:p>
            <a:pPr lvl="0"/>
            <a:r>
              <a:rPr lang="en-GB" b="1" dirty="0"/>
              <a:t>Bald On Record</a:t>
            </a:r>
            <a:endParaRPr lang="en-GB" dirty="0"/>
          </a:p>
          <a:p>
            <a:pPr lvl="0"/>
            <a:r>
              <a:rPr lang="en-GB" b="1" dirty="0"/>
              <a:t>Negative Politeness </a:t>
            </a:r>
            <a:endParaRPr lang="en-GB" dirty="0"/>
          </a:p>
          <a:p>
            <a:pPr lvl="0"/>
            <a:r>
              <a:rPr lang="en-GB" b="1" dirty="0"/>
              <a:t>Positive Politeness </a:t>
            </a:r>
            <a:endParaRPr lang="en-GB" dirty="0"/>
          </a:p>
          <a:p>
            <a:pPr lvl="0"/>
            <a:r>
              <a:rPr lang="en-GB" b="1" dirty="0"/>
              <a:t>Off-Record-indirect strategy</a:t>
            </a:r>
            <a:endParaRPr lang="en-GB" dirty="0"/>
          </a:p>
          <a:p>
            <a:endParaRPr lang="en-US" dirty="0"/>
          </a:p>
        </p:txBody>
      </p:sp>
    </p:spTree>
    <p:extLst>
      <p:ext uri="{BB962C8B-B14F-4D97-AF65-F5344CB8AC3E}">
        <p14:creationId xmlns:p14="http://schemas.microsoft.com/office/powerpoint/2010/main" xmlns="" val="360597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smtClean="0">
                <a:effectLst/>
                <a:latin typeface="Times New Roman"/>
                <a:ea typeface="Times New Roman"/>
              </a:rPr>
              <a:t>POLITENESS</a:t>
            </a:r>
            <a:r>
              <a:rPr lang="en-GB" dirty="0" smtClean="0">
                <a:effectLst/>
              </a:rPr>
              <a:t> </a:t>
            </a:r>
            <a:endParaRPr lang="en-US" dirty="0"/>
          </a:p>
        </p:txBody>
      </p:sp>
      <p:sp>
        <p:nvSpPr>
          <p:cNvPr id="3" name="Content Placeholder 2"/>
          <p:cNvSpPr>
            <a:spLocks noGrp="1"/>
          </p:cNvSpPr>
          <p:nvPr>
            <p:ph idx="1"/>
          </p:nvPr>
        </p:nvSpPr>
        <p:spPr>
          <a:xfrm>
            <a:off x="135627" y="961661"/>
            <a:ext cx="8815722" cy="5736062"/>
          </a:xfrm>
        </p:spPr>
        <p:txBody>
          <a:bodyPr>
            <a:noAutofit/>
          </a:bodyPr>
          <a:lstStyle/>
          <a:p>
            <a:pPr algn="just"/>
            <a:r>
              <a:rPr lang="en-GB" sz="1800" dirty="0"/>
              <a:t>If you answered A, you used what is called the </a:t>
            </a:r>
            <a:r>
              <a:rPr lang="en-GB" sz="1800" b="1" dirty="0"/>
              <a:t>Bald On-Record </a:t>
            </a:r>
            <a:r>
              <a:rPr lang="en-GB" sz="1800" dirty="0"/>
              <a:t>strategy - this provides no effort to minimize threats to your teacher’s “face.”</a:t>
            </a:r>
          </a:p>
          <a:p>
            <a:pPr marL="0" indent="0" algn="just">
              <a:buNone/>
            </a:pPr>
            <a:endParaRPr lang="en-GB" sz="1800" dirty="0"/>
          </a:p>
          <a:p>
            <a:pPr algn="just"/>
            <a:r>
              <a:rPr lang="en-GB" sz="1800" dirty="0"/>
              <a:t>If you answered B, you used the </a:t>
            </a:r>
            <a:r>
              <a:rPr lang="en-GB" sz="1800" b="1" dirty="0"/>
              <a:t>Positive Politeness</a:t>
            </a:r>
            <a:r>
              <a:rPr lang="en-GB" sz="1800" i="1" dirty="0"/>
              <a:t> </a:t>
            </a:r>
            <a:r>
              <a:rPr lang="en-GB" sz="1800" dirty="0"/>
              <a:t>strategy. In this situation you recognise that your teacher has a desire to be respected. It also confirms that the relationship is friendly and expresses group reciprocity. </a:t>
            </a:r>
          </a:p>
          <a:p>
            <a:pPr marL="0" indent="0" algn="just">
              <a:buNone/>
            </a:pPr>
            <a:endParaRPr lang="en-GB" sz="1800" dirty="0"/>
          </a:p>
          <a:p>
            <a:pPr algn="just"/>
            <a:r>
              <a:rPr lang="en-GB" sz="1800" dirty="0"/>
              <a:t>If you answered C, you used the </a:t>
            </a:r>
            <a:r>
              <a:rPr lang="en-GB" sz="1800" b="1" dirty="0"/>
              <a:t>Negative Politeness</a:t>
            </a:r>
            <a:r>
              <a:rPr lang="en-GB" sz="1800" i="1" dirty="0"/>
              <a:t> </a:t>
            </a:r>
            <a:r>
              <a:rPr lang="en-GB" sz="1800" dirty="0"/>
              <a:t>strategy. This is similar to </a:t>
            </a:r>
            <a:r>
              <a:rPr lang="en-GB" sz="1800" i="1" dirty="0"/>
              <a:t>Positive Politeness</a:t>
            </a:r>
            <a:r>
              <a:rPr lang="en-GB" sz="1800" dirty="0"/>
              <a:t> in that you recognise that they want to be respected however, you also assume that you are in some way imposing on them. Some other examples would be to say, “I don’t want to bother you but…” or “I was wondering if …”</a:t>
            </a:r>
          </a:p>
          <a:p>
            <a:pPr marL="0" indent="0" algn="just">
              <a:buNone/>
            </a:pPr>
            <a:endParaRPr lang="en-GB" sz="1800" dirty="0"/>
          </a:p>
          <a:p>
            <a:pPr algn="just"/>
            <a:r>
              <a:rPr lang="en-GB" sz="1800" dirty="0"/>
              <a:t>If you answered D, you used </a:t>
            </a:r>
            <a:r>
              <a:rPr lang="en-GB" sz="1800" b="1" dirty="0"/>
              <a:t>Off-Record indirect</a:t>
            </a:r>
            <a:r>
              <a:rPr lang="en-GB" sz="1800" i="1" dirty="0"/>
              <a:t> </a:t>
            </a:r>
            <a:r>
              <a:rPr lang="en-GB" sz="1800" dirty="0"/>
              <a:t>strategy. The main purpose here is to take some of the pressure off you. You are trying not to impose directly by asking for a pen; instead, you would rather it be offered to you once the teacher realizes you need one, and you are looking to find one. A good example of this strategy is something that almost everyone has done or will do when they have, on purpose, decided not to return someone’s phone call; therefore, they say, “ I tried to call a hundred times, but there was never any answer.</a:t>
            </a:r>
            <a:r>
              <a:rPr lang="en-GB" sz="1800" dirty="0" smtClean="0"/>
              <a:t>”</a:t>
            </a:r>
            <a:endParaRPr lang="en-GB" sz="1800" dirty="0"/>
          </a:p>
        </p:txBody>
      </p:sp>
    </p:spTree>
    <p:extLst>
      <p:ext uri="{BB962C8B-B14F-4D97-AF65-F5344CB8AC3E}">
        <p14:creationId xmlns:p14="http://schemas.microsoft.com/office/powerpoint/2010/main" xmlns="" val="199225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448"/>
            <a:ext cx="8229600" cy="653241"/>
          </a:xfrm>
        </p:spPr>
        <p:style>
          <a:lnRef idx="1">
            <a:schemeClr val="accent2"/>
          </a:lnRef>
          <a:fillRef idx="3">
            <a:schemeClr val="accent2"/>
          </a:fillRef>
          <a:effectRef idx="2">
            <a:schemeClr val="accent2"/>
          </a:effectRef>
          <a:fontRef idx="minor">
            <a:schemeClr val="lt1"/>
          </a:fontRef>
        </p:style>
        <p:txBody>
          <a:bodyPr>
            <a:normAutofit fontScale="90000"/>
          </a:bodyPr>
          <a:lstStyle/>
          <a:p>
            <a:pPr>
              <a:spcAft>
                <a:spcPts val="0"/>
              </a:spcAft>
            </a:pPr>
            <a:r>
              <a:rPr lang="en-GB" dirty="0" smtClean="0">
                <a:effectLst/>
                <a:latin typeface="Trebuchet MS"/>
                <a:ea typeface="Times New Roman"/>
              </a:rPr>
              <a:t> </a:t>
            </a:r>
            <a:r>
              <a:rPr lang="en-GB" b="1" dirty="0" smtClean="0">
                <a:effectLst/>
                <a:latin typeface="Trebuchet MS"/>
                <a:ea typeface="Times New Roman"/>
                <a:cs typeface="Times New Roman"/>
              </a:rPr>
              <a:t>“Bald on-record”</a:t>
            </a:r>
            <a:r>
              <a:rPr lang="en-GB" dirty="0" smtClean="0">
                <a:effectLst/>
              </a:rPr>
              <a:t> </a:t>
            </a:r>
            <a:endParaRPr lang="en-US" dirty="0"/>
          </a:p>
        </p:txBody>
      </p:sp>
      <p:sp>
        <p:nvSpPr>
          <p:cNvPr id="3" name="Content Placeholder 2"/>
          <p:cNvSpPr>
            <a:spLocks noGrp="1"/>
          </p:cNvSpPr>
          <p:nvPr>
            <p:ph idx="1"/>
          </p:nvPr>
        </p:nvSpPr>
        <p:spPr>
          <a:xfrm>
            <a:off x="457200" y="1600200"/>
            <a:ext cx="8229600" cy="5094441"/>
          </a:xfrm>
        </p:spPr>
        <p:txBody>
          <a:bodyPr>
            <a:normAutofit fontScale="55000" lnSpcReduction="20000"/>
          </a:bodyPr>
          <a:lstStyle/>
          <a:p>
            <a:pPr marL="0" indent="0">
              <a:spcAft>
                <a:spcPts val="0"/>
              </a:spcAft>
              <a:buNone/>
            </a:pPr>
            <a:r>
              <a:rPr lang="en-GB" dirty="0" smtClean="0">
                <a:effectLst/>
                <a:latin typeface="Trebuchet MS"/>
                <a:ea typeface="Times New Roman"/>
              </a:rPr>
              <a:t>These provide no effort by you to reduce the impact of the FTA’s. You will most likely shock the person you are speaking to, embarrass them, or make them feel a bit uncomfortable. However, this type of strategy is commonly found with people who know each other very well, and are very comfortable in their environment, such as close friends and family).</a:t>
            </a:r>
            <a:endParaRPr lang="en-GB" dirty="0" smtClean="0">
              <a:effectLst/>
              <a:latin typeface="Times New Roman"/>
              <a:ea typeface="Times New Roman"/>
            </a:endParaRPr>
          </a:p>
          <a:p>
            <a:pPr marL="0" indent="0">
              <a:spcAft>
                <a:spcPts val="0"/>
              </a:spcAft>
              <a:buNone/>
            </a:pPr>
            <a:r>
              <a:rPr lang="en-GB" dirty="0" smtClean="0">
                <a:effectLst/>
                <a:latin typeface="Trebuchet MS"/>
                <a:ea typeface="Times New Roman"/>
              </a:rPr>
              <a:t> </a:t>
            </a:r>
            <a:endParaRPr lang="en-GB" dirty="0" smtClean="0">
              <a:effectLst/>
              <a:latin typeface="Times New Roman"/>
              <a:ea typeface="Times New Roman"/>
            </a:endParaRPr>
          </a:p>
          <a:p>
            <a:pPr marL="0" marR="595630" indent="0">
              <a:spcAft>
                <a:spcPts val="0"/>
              </a:spcAft>
              <a:buNone/>
            </a:pPr>
            <a:r>
              <a:rPr lang="en-GB" b="1" dirty="0" smtClean="0">
                <a:effectLst/>
                <a:latin typeface="Trebuchet MS"/>
                <a:ea typeface="Times New Roman"/>
              </a:rPr>
              <a:t>An Emergency:</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HELP!!</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 </a:t>
            </a:r>
            <a:endParaRPr lang="en-GB" dirty="0" smtClean="0">
              <a:effectLst/>
              <a:latin typeface="Times New Roman"/>
              <a:ea typeface="Times New Roman"/>
            </a:endParaRPr>
          </a:p>
          <a:p>
            <a:pPr marL="0" marR="595630" indent="0">
              <a:spcAft>
                <a:spcPts val="0"/>
              </a:spcAft>
              <a:buNone/>
            </a:pPr>
            <a:r>
              <a:rPr lang="en-GB" b="1" dirty="0" smtClean="0">
                <a:effectLst/>
                <a:latin typeface="Trebuchet MS"/>
                <a:ea typeface="Times New Roman"/>
              </a:rPr>
              <a:t>Task oriented:</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Give me that!</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 </a:t>
            </a:r>
            <a:endParaRPr lang="en-GB" dirty="0" smtClean="0">
              <a:effectLst/>
              <a:latin typeface="Times New Roman"/>
              <a:ea typeface="Times New Roman"/>
            </a:endParaRPr>
          </a:p>
          <a:p>
            <a:pPr marL="0" marR="595630" indent="0">
              <a:spcAft>
                <a:spcPts val="0"/>
              </a:spcAft>
              <a:buNone/>
            </a:pPr>
            <a:r>
              <a:rPr lang="en-GB" b="1" dirty="0" smtClean="0">
                <a:effectLst/>
                <a:latin typeface="Trebuchet MS"/>
                <a:ea typeface="Times New Roman"/>
              </a:rPr>
              <a:t>Request:</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Put your coat away.</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 </a:t>
            </a:r>
            <a:endParaRPr lang="en-GB" dirty="0" smtClean="0">
              <a:effectLst/>
              <a:latin typeface="Times New Roman"/>
              <a:ea typeface="Times New Roman"/>
            </a:endParaRPr>
          </a:p>
          <a:p>
            <a:pPr marL="0" marR="595630" indent="0">
              <a:spcAft>
                <a:spcPts val="0"/>
              </a:spcAft>
              <a:buNone/>
            </a:pPr>
            <a:r>
              <a:rPr lang="en-GB" b="1" dirty="0" smtClean="0">
                <a:effectLst/>
                <a:latin typeface="Trebuchet MS"/>
                <a:ea typeface="Times New Roman"/>
              </a:rPr>
              <a:t>Alerting:</a:t>
            </a:r>
            <a:endParaRPr lang="en-GB" dirty="0" smtClean="0">
              <a:effectLst/>
              <a:latin typeface="Times New Roman"/>
              <a:ea typeface="Times New Roman"/>
            </a:endParaRPr>
          </a:p>
          <a:p>
            <a:pPr marL="0" marR="595630" indent="0">
              <a:spcAft>
                <a:spcPts val="0"/>
              </a:spcAft>
              <a:buNone/>
            </a:pPr>
            <a:r>
              <a:rPr lang="en-GB" dirty="0" smtClean="0">
                <a:effectLst/>
                <a:latin typeface="Trebuchet MS"/>
                <a:ea typeface="Times New Roman"/>
              </a:rPr>
              <a:t>Turn your headlights on! (When alerting someone to something they should be doing).</a:t>
            </a:r>
            <a:endParaRPr lang="en-GB" dirty="0" smtClean="0">
              <a:effectLst/>
              <a:latin typeface="Times New Roman"/>
              <a:ea typeface="Times New Roman"/>
            </a:endParaRPr>
          </a:p>
          <a:p>
            <a:pPr marL="0" indent="0">
              <a:spcAft>
                <a:spcPts val="0"/>
              </a:spcAft>
              <a:buNone/>
            </a:pPr>
            <a:endParaRPr lang="en-GB" dirty="0" smtClean="0">
              <a:effectLst/>
              <a:latin typeface="Times New Roman"/>
              <a:ea typeface="Times New Roman"/>
            </a:endParaRPr>
          </a:p>
          <a:p>
            <a:endParaRPr lang="en-US" dirty="0"/>
          </a:p>
        </p:txBody>
      </p:sp>
    </p:spTree>
    <p:extLst>
      <p:ext uri="{BB962C8B-B14F-4D97-AF65-F5344CB8AC3E}">
        <p14:creationId xmlns:p14="http://schemas.microsoft.com/office/powerpoint/2010/main" xmlns="" val="336245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448"/>
            <a:ext cx="8229600" cy="653241"/>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GB" dirty="0" smtClean="0">
                <a:effectLst/>
                <a:latin typeface="Trebuchet MS"/>
                <a:ea typeface="Times New Roman"/>
              </a:rPr>
              <a:t> </a:t>
            </a:r>
            <a:r>
              <a:rPr lang="en-GB" b="1" dirty="0"/>
              <a:t>“Positive </a:t>
            </a:r>
            <a:r>
              <a:rPr lang="en-GB" b="1" dirty="0" smtClean="0"/>
              <a:t>Politeness”</a:t>
            </a:r>
            <a:endParaRPr lang="en-US" dirty="0"/>
          </a:p>
        </p:txBody>
      </p:sp>
      <p:sp>
        <p:nvSpPr>
          <p:cNvPr id="3" name="Content Placeholder 2"/>
          <p:cNvSpPr>
            <a:spLocks noGrp="1"/>
          </p:cNvSpPr>
          <p:nvPr>
            <p:ph idx="1"/>
          </p:nvPr>
        </p:nvSpPr>
        <p:spPr>
          <a:xfrm>
            <a:off x="457200" y="1600200"/>
            <a:ext cx="8229600" cy="5094441"/>
          </a:xfrm>
        </p:spPr>
        <p:txBody>
          <a:bodyPr>
            <a:normAutofit fontScale="55000" lnSpcReduction="20000"/>
          </a:bodyPr>
          <a:lstStyle/>
          <a:p>
            <a:pPr marL="0" indent="0">
              <a:buNone/>
            </a:pPr>
            <a:r>
              <a:rPr lang="en-GB" dirty="0"/>
              <a:t>Usually seen in groups of friends, or where people in the given social situation know each other fairly well. It usually tries to minimize the distance between them by expressing friendliness and solid interest in the hearer’s need to be respected (minimize the FTA).</a:t>
            </a:r>
          </a:p>
          <a:p>
            <a:pPr marL="0" indent="0">
              <a:buNone/>
            </a:pPr>
            <a:r>
              <a:rPr lang="en-GB" dirty="0"/>
              <a:t> </a:t>
            </a:r>
          </a:p>
          <a:p>
            <a:pPr marL="0" indent="0">
              <a:buNone/>
            </a:pPr>
            <a:r>
              <a:rPr lang="en-GB" b="1" i="1" dirty="0"/>
              <a:t>Attend to the hearer:</a:t>
            </a:r>
            <a:endParaRPr lang="en-GB" dirty="0"/>
          </a:p>
          <a:p>
            <a:pPr marL="0" indent="0">
              <a:buNone/>
            </a:pPr>
            <a:r>
              <a:rPr lang="en-GB" dirty="0"/>
              <a:t>“You must be hungry, it’s a long time since breakfast. How about some lunch?”</a:t>
            </a:r>
          </a:p>
          <a:p>
            <a:pPr marL="0" indent="0">
              <a:buNone/>
            </a:pPr>
            <a:r>
              <a:rPr lang="en-GB" dirty="0"/>
              <a:t> </a:t>
            </a:r>
          </a:p>
          <a:p>
            <a:pPr marL="0" indent="0">
              <a:buNone/>
            </a:pPr>
            <a:r>
              <a:rPr lang="en-GB" b="1" i="1" dirty="0"/>
              <a:t>Avoid disagreement:</a:t>
            </a:r>
            <a:endParaRPr lang="en-GB" dirty="0"/>
          </a:p>
          <a:p>
            <a:pPr marL="0" indent="0">
              <a:buNone/>
            </a:pPr>
            <a:r>
              <a:rPr lang="en-GB" dirty="0"/>
              <a:t>A: “ What is she, small?”</a:t>
            </a:r>
          </a:p>
          <a:p>
            <a:pPr marL="0" indent="0">
              <a:buNone/>
            </a:pPr>
            <a:r>
              <a:rPr lang="en-GB" dirty="0"/>
              <a:t>B: “Yes, yes, she’s small, smallish, um, not really small but certainly not very big.”</a:t>
            </a:r>
          </a:p>
          <a:p>
            <a:pPr marL="0" indent="0">
              <a:buNone/>
            </a:pPr>
            <a:r>
              <a:rPr lang="en-GB" b="1" dirty="0"/>
              <a:t> </a:t>
            </a:r>
            <a:endParaRPr lang="en-GB" dirty="0"/>
          </a:p>
          <a:p>
            <a:pPr marL="0" indent="0">
              <a:buNone/>
            </a:pPr>
            <a:r>
              <a:rPr lang="en-GB" b="1" i="1" dirty="0"/>
              <a:t>Assume agreement:</a:t>
            </a:r>
            <a:endParaRPr lang="en-GB" dirty="0"/>
          </a:p>
          <a:p>
            <a:pPr marL="0" indent="0">
              <a:buNone/>
            </a:pPr>
            <a:r>
              <a:rPr lang="en-GB" dirty="0"/>
              <a:t> “So when are you coming to see us?”</a:t>
            </a:r>
          </a:p>
          <a:p>
            <a:pPr marL="0" indent="0">
              <a:buNone/>
            </a:pPr>
            <a:r>
              <a:rPr lang="en-GB" dirty="0"/>
              <a:t> </a:t>
            </a:r>
          </a:p>
          <a:p>
            <a:pPr marL="0" indent="0">
              <a:buNone/>
            </a:pPr>
            <a:r>
              <a:rPr lang="en-GB" b="1" i="1" dirty="0"/>
              <a:t>Hedge opinion:</a:t>
            </a:r>
            <a:endParaRPr lang="en-GB" dirty="0"/>
          </a:p>
          <a:p>
            <a:pPr marL="0" indent="0">
              <a:buNone/>
            </a:pPr>
            <a:r>
              <a:rPr lang="en-GB" dirty="0"/>
              <a:t> “You really should sort of try harder.”</a:t>
            </a:r>
          </a:p>
          <a:p>
            <a:pPr marL="0" indent="0">
              <a:spcAft>
                <a:spcPts val="0"/>
              </a:spcAft>
              <a:buNone/>
            </a:pPr>
            <a:endParaRPr lang="en-GB" dirty="0" smtClean="0">
              <a:effectLst/>
              <a:latin typeface="Times New Roman"/>
              <a:ea typeface="Times New Roman"/>
            </a:endParaRPr>
          </a:p>
          <a:p>
            <a:endParaRPr lang="en-US" dirty="0"/>
          </a:p>
        </p:txBody>
      </p:sp>
    </p:spTree>
    <p:extLst>
      <p:ext uri="{BB962C8B-B14F-4D97-AF65-F5344CB8AC3E}">
        <p14:creationId xmlns:p14="http://schemas.microsoft.com/office/powerpoint/2010/main" xmlns="" val="284736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448"/>
            <a:ext cx="8229600" cy="653241"/>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GB" dirty="0" smtClean="0">
                <a:effectLst/>
                <a:latin typeface="Trebuchet MS"/>
                <a:ea typeface="Times New Roman"/>
              </a:rPr>
              <a:t> </a:t>
            </a:r>
            <a:r>
              <a:rPr lang="en-GB" b="1" dirty="0"/>
              <a:t>“Negative Politeness”</a:t>
            </a:r>
          </a:p>
        </p:txBody>
      </p:sp>
      <p:sp>
        <p:nvSpPr>
          <p:cNvPr id="3" name="Content Placeholder 2"/>
          <p:cNvSpPr>
            <a:spLocks noGrp="1"/>
          </p:cNvSpPr>
          <p:nvPr>
            <p:ph idx="1"/>
          </p:nvPr>
        </p:nvSpPr>
        <p:spPr>
          <a:xfrm>
            <a:off x="457200" y="1600200"/>
            <a:ext cx="8229600" cy="5094441"/>
          </a:xfrm>
        </p:spPr>
        <p:txBody>
          <a:bodyPr>
            <a:normAutofit fontScale="47500" lnSpcReduction="20000"/>
          </a:bodyPr>
          <a:lstStyle/>
          <a:p>
            <a:pPr marL="0" indent="0">
              <a:buNone/>
            </a:pPr>
            <a:r>
              <a:rPr lang="en-GB" dirty="0"/>
              <a:t>The main focus for using this strategy is to assume that you may be imposing on the hearer, and intruding on their space. Therefore, these automatically assume that there might be some social distance or awkwardness in the situation.</a:t>
            </a:r>
          </a:p>
          <a:p>
            <a:pPr marL="0" indent="0">
              <a:buNone/>
            </a:pPr>
            <a:r>
              <a:rPr lang="en-GB" dirty="0"/>
              <a:t> </a:t>
            </a:r>
          </a:p>
          <a:p>
            <a:pPr marL="0" indent="0">
              <a:buNone/>
            </a:pPr>
            <a:r>
              <a:rPr lang="en-GB" b="1" dirty="0"/>
              <a:t>Be indirect:</a:t>
            </a:r>
            <a:endParaRPr lang="en-GB" dirty="0"/>
          </a:p>
          <a:p>
            <a:pPr marL="0" indent="0">
              <a:buNone/>
            </a:pPr>
            <a:r>
              <a:rPr lang="en-GB" dirty="0"/>
              <a:t>“I’m looking for a comb.” </a:t>
            </a:r>
          </a:p>
          <a:p>
            <a:pPr marL="0" indent="0">
              <a:buNone/>
            </a:pPr>
            <a:r>
              <a:rPr lang="en-GB" i="1" dirty="0"/>
              <a:t>In this situation you are hoping that you will not have to ask directly,</a:t>
            </a:r>
            <a:endParaRPr lang="en-GB" dirty="0"/>
          </a:p>
          <a:p>
            <a:pPr marL="0" indent="0">
              <a:buNone/>
            </a:pPr>
            <a:r>
              <a:rPr lang="en-GB" i="1" dirty="0"/>
              <a:t>so as not to impose and take up the hearer’s time. Therefore, by</a:t>
            </a:r>
            <a:endParaRPr lang="en-GB" dirty="0"/>
          </a:p>
          <a:p>
            <a:pPr marL="0" indent="0">
              <a:buNone/>
            </a:pPr>
            <a:r>
              <a:rPr lang="en-GB" i="1" dirty="0"/>
              <a:t>using this indirect strategy, you hope they will offer to go find one</a:t>
            </a:r>
            <a:endParaRPr lang="en-GB" dirty="0"/>
          </a:p>
          <a:p>
            <a:pPr marL="0" indent="0">
              <a:buNone/>
            </a:pPr>
            <a:r>
              <a:rPr lang="en-GB" i="1" dirty="0"/>
              <a:t>for you.</a:t>
            </a:r>
            <a:endParaRPr lang="en-GB" dirty="0"/>
          </a:p>
          <a:p>
            <a:pPr marL="0" indent="0">
              <a:buNone/>
            </a:pPr>
            <a:r>
              <a:rPr lang="en-GB" dirty="0"/>
              <a:t> </a:t>
            </a:r>
          </a:p>
          <a:p>
            <a:pPr marL="0" indent="0">
              <a:buNone/>
            </a:pPr>
            <a:r>
              <a:rPr lang="en-GB" b="1" dirty="0"/>
              <a:t>Use an apology or ask for forgiveness:</a:t>
            </a:r>
            <a:endParaRPr lang="en-GB" dirty="0"/>
          </a:p>
          <a:p>
            <a:pPr marL="0" indent="0">
              <a:buNone/>
            </a:pPr>
            <a:r>
              <a:rPr lang="en-GB" dirty="0"/>
              <a:t> “You must forgive me but....”</a:t>
            </a:r>
          </a:p>
          <a:p>
            <a:pPr marL="0" indent="0">
              <a:buNone/>
            </a:pPr>
            <a:r>
              <a:rPr lang="en-GB" dirty="0"/>
              <a:t> </a:t>
            </a:r>
          </a:p>
          <a:p>
            <a:pPr marL="0" indent="0">
              <a:buNone/>
            </a:pPr>
            <a:r>
              <a:rPr lang="en-GB" b="1" dirty="0"/>
              <a:t>Minimize imposition:</a:t>
            </a:r>
            <a:endParaRPr lang="en-GB" dirty="0"/>
          </a:p>
          <a:p>
            <a:pPr marL="0" indent="0">
              <a:buNone/>
            </a:pPr>
            <a:r>
              <a:rPr lang="en-GB" dirty="0"/>
              <a:t>“I just want to ask you if I could use your computer?”</a:t>
            </a:r>
          </a:p>
          <a:p>
            <a:pPr marL="0" indent="0">
              <a:buNone/>
            </a:pPr>
            <a:r>
              <a:rPr lang="en-GB" dirty="0"/>
              <a:t> </a:t>
            </a:r>
          </a:p>
          <a:p>
            <a:pPr marL="0" indent="0">
              <a:buNone/>
            </a:pPr>
            <a:r>
              <a:rPr lang="en-GB" b="1" dirty="0"/>
              <a:t>Pluralize the person responsible:</a:t>
            </a:r>
            <a:endParaRPr lang="en-GB" dirty="0"/>
          </a:p>
          <a:p>
            <a:pPr marL="0" indent="0">
              <a:buNone/>
            </a:pPr>
            <a:r>
              <a:rPr lang="en-GB" dirty="0"/>
              <a:t>“We forgot to tell you that you needed to by your plane ticket by yesterday.”</a:t>
            </a:r>
          </a:p>
          <a:p>
            <a:pPr marL="0" indent="0">
              <a:buNone/>
            </a:pPr>
            <a:r>
              <a:rPr lang="en-GB" i="1" dirty="0"/>
              <a:t>This takes all responsibility off of only you and onto “we”, even if you were the person responsible for telling the hearer when the deadline was to buy the ticket.</a:t>
            </a:r>
          </a:p>
          <a:p>
            <a:pPr marL="0" indent="0">
              <a:buNone/>
            </a:pPr>
            <a:endParaRPr lang="en-GB" dirty="0" smtClean="0">
              <a:effectLst/>
              <a:latin typeface="Times New Roman"/>
              <a:ea typeface="Times New Roman"/>
            </a:endParaRPr>
          </a:p>
          <a:p>
            <a:endParaRPr lang="en-US" dirty="0"/>
          </a:p>
        </p:txBody>
      </p:sp>
    </p:spTree>
    <p:extLst>
      <p:ext uri="{BB962C8B-B14F-4D97-AF65-F5344CB8AC3E}">
        <p14:creationId xmlns:p14="http://schemas.microsoft.com/office/powerpoint/2010/main" xmlns="" val="4117415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448"/>
            <a:ext cx="8229600" cy="653241"/>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GB" dirty="0" smtClean="0">
                <a:effectLst/>
                <a:latin typeface="Trebuchet MS"/>
                <a:ea typeface="Times New Roman"/>
              </a:rPr>
              <a:t> </a:t>
            </a:r>
            <a:r>
              <a:rPr lang="en-GB" b="1" dirty="0"/>
              <a:t>“Off-Record” (indirect)</a:t>
            </a:r>
            <a:endParaRPr lang="en-GB" dirty="0"/>
          </a:p>
        </p:txBody>
      </p:sp>
      <p:sp>
        <p:nvSpPr>
          <p:cNvPr id="3" name="Content Placeholder 2"/>
          <p:cNvSpPr>
            <a:spLocks noGrp="1"/>
          </p:cNvSpPr>
          <p:nvPr>
            <p:ph idx="1"/>
          </p:nvPr>
        </p:nvSpPr>
        <p:spPr>
          <a:xfrm>
            <a:off x="457200" y="1600200"/>
            <a:ext cx="8229600" cy="5094441"/>
          </a:xfrm>
        </p:spPr>
        <p:txBody>
          <a:bodyPr>
            <a:normAutofit fontScale="85000" lnSpcReduction="10000"/>
          </a:bodyPr>
          <a:lstStyle/>
          <a:p>
            <a:pPr marL="0" indent="0">
              <a:buNone/>
            </a:pPr>
            <a:r>
              <a:rPr lang="en-GB" dirty="0"/>
              <a:t>Here you are removing yourself from any imposition on the other party whatever.</a:t>
            </a:r>
          </a:p>
          <a:p>
            <a:pPr marL="0" indent="0">
              <a:buNone/>
            </a:pPr>
            <a:r>
              <a:rPr lang="en-GB" dirty="0"/>
              <a:t> </a:t>
            </a:r>
          </a:p>
          <a:p>
            <a:pPr marL="0" indent="0">
              <a:buNone/>
            </a:pPr>
            <a:r>
              <a:rPr lang="en-GB" b="1" dirty="0"/>
              <a:t>Give hints:</a:t>
            </a:r>
            <a:endParaRPr lang="en-GB" dirty="0"/>
          </a:p>
          <a:p>
            <a:pPr marL="0" indent="0">
              <a:buNone/>
            </a:pPr>
            <a:r>
              <a:rPr lang="en-GB" dirty="0"/>
              <a:t> “It’s cold in here.”</a:t>
            </a:r>
          </a:p>
          <a:p>
            <a:pPr marL="0" indent="0">
              <a:buNone/>
            </a:pPr>
            <a:r>
              <a:rPr lang="en-GB" dirty="0"/>
              <a:t> </a:t>
            </a:r>
          </a:p>
          <a:p>
            <a:pPr marL="0" indent="0">
              <a:buNone/>
            </a:pPr>
            <a:r>
              <a:rPr lang="en-GB" b="1" dirty="0"/>
              <a:t>Be vague:</a:t>
            </a:r>
            <a:endParaRPr lang="en-GB" dirty="0"/>
          </a:p>
          <a:p>
            <a:pPr marL="0" indent="0">
              <a:buNone/>
            </a:pPr>
            <a:r>
              <a:rPr lang="en-GB" dirty="0"/>
              <a:t> “Perhaps someone should have been more responsible.”</a:t>
            </a:r>
          </a:p>
          <a:p>
            <a:pPr marL="0" indent="0">
              <a:buNone/>
            </a:pPr>
            <a:r>
              <a:rPr lang="en-GB" dirty="0"/>
              <a:t> </a:t>
            </a:r>
          </a:p>
          <a:p>
            <a:pPr marL="0" indent="0">
              <a:buNone/>
            </a:pPr>
            <a:r>
              <a:rPr lang="en-GB" b="1" dirty="0"/>
              <a:t>Be sarcastic, or joking:</a:t>
            </a:r>
            <a:endParaRPr lang="en-GB" dirty="0"/>
          </a:p>
          <a:p>
            <a:pPr marL="0" indent="0">
              <a:buNone/>
            </a:pPr>
            <a:r>
              <a:rPr lang="en-GB" dirty="0"/>
              <a:t> “Yeah, he’s a real rocket scientist!”</a:t>
            </a:r>
          </a:p>
          <a:p>
            <a:pPr marL="0" indent="0">
              <a:buNone/>
            </a:pPr>
            <a:endParaRPr lang="en-GB" dirty="0"/>
          </a:p>
          <a:p>
            <a:pPr marL="0" indent="0">
              <a:buNone/>
            </a:pPr>
            <a:endParaRPr lang="en-GB" dirty="0" smtClean="0">
              <a:effectLst/>
              <a:latin typeface="Times New Roman"/>
              <a:ea typeface="Times New Roman"/>
            </a:endParaRPr>
          </a:p>
          <a:p>
            <a:endParaRPr lang="en-US" dirty="0"/>
          </a:p>
        </p:txBody>
      </p:sp>
    </p:spTree>
    <p:extLst>
      <p:ext uri="{BB962C8B-B14F-4D97-AF65-F5344CB8AC3E}">
        <p14:creationId xmlns:p14="http://schemas.microsoft.com/office/powerpoint/2010/main" xmlns="" val="110722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019300"/>
            <a:ext cx="7772400" cy="3873500"/>
          </a:xfrm>
        </p:spPr>
        <p:txBody>
          <a:bodyPr/>
          <a:lstStyle/>
          <a:p>
            <a:r>
              <a:rPr lang="en-GB" sz="4400" dirty="0"/>
              <a:t>Why Conversation Works</a:t>
            </a:r>
            <a:br>
              <a:rPr lang="en-GB" sz="4400" dirty="0"/>
            </a:br>
            <a:r>
              <a:rPr lang="en-GB" sz="2000" i="1" dirty="0"/>
              <a:t>(when it </a:t>
            </a:r>
            <a:r>
              <a:rPr lang="en-GB" sz="2000" i="1" dirty="0" smtClean="0"/>
              <a:t>shouldn't</a:t>
            </a:r>
            <a:r>
              <a:rPr lang="ja-JP" altLang="en-GB" sz="2000" i="1" dirty="0" smtClean="0">
                <a:latin typeface="Arial"/>
              </a:rPr>
              <a:t>’</a:t>
            </a:r>
            <a:r>
              <a:rPr lang="en-GB" sz="2000" i="1" dirty="0" smtClean="0"/>
              <a:t>t</a:t>
            </a:r>
            <a:r>
              <a:rPr lang="en-GB" sz="2000" i="1" dirty="0"/>
              <a:t>…)</a:t>
            </a:r>
            <a:r>
              <a:rPr lang="en-GB" sz="2000" i="1" dirty="0">
                <a:solidFill>
                  <a:srgbClr val="FFFF00"/>
                </a:solidFill>
              </a:rPr>
              <a:t> </a:t>
            </a:r>
            <a:br>
              <a:rPr lang="en-GB" sz="2000" i="1" dirty="0">
                <a:solidFill>
                  <a:srgbClr val="FFFF00"/>
                </a:solidFill>
              </a:rPr>
            </a:br>
            <a:r>
              <a:rPr lang="en-GB" sz="5400" dirty="0">
                <a:solidFill>
                  <a:srgbClr val="FF0000"/>
                </a:solidFill>
              </a:rPr>
              <a:t/>
            </a:r>
            <a:br>
              <a:rPr lang="en-GB" sz="5400" dirty="0">
                <a:solidFill>
                  <a:srgbClr val="FF0000"/>
                </a:solidFill>
              </a:rPr>
            </a:br>
            <a:r>
              <a:rPr lang="en-GB" sz="2400" i="1" dirty="0">
                <a:solidFill>
                  <a:srgbClr val="FF0000"/>
                </a:solidFill>
              </a:rPr>
              <a:t>according to theorists…</a:t>
            </a:r>
            <a:br>
              <a:rPr lang="en-GB" sz="2400" i="1" dirty="0">
                <a:solidFill>
                  <a:srgbClr val="FF0000"/>
                </a:solidFill>
              </a:rPr>
            </a:br>
            <a:r>
              <a:rPr lang="en-GB" sz="2400" i="1" dirty="0">
                <a:solidFill>
                  <a:srgbClr val="FF0000"/>
                </a:solidFill>
              </a:rPr>
              <a:t>Grice, Goffman, Brown, Levinson and Leech</a:t>
            </a:r>
            <a:endParaRPr lang="en-GB" sz="2400" dirty="0">
              <a:solidFill>
                <a:srgbClr val="FF0000"/>
              </a:solidFill>
            </a:endParaRPr>
          </a:p>
        </p:txBody>
      </p:sp>
      <p:sp>
        <p:nvSpPr>
          <p:cNvPr id="53252" name="Text Box 4"/>
          <p:cNvSpPr txBox="1">
            <a:spLocks noChangeArrowheads="1"/>
          </p:cNvSpPr>
          <p:nvPr/>
        </p:nvSpPr>
        <p:spPr bwMode="auto">
          <a:xfrm>
            <a:off x="1976438" y="1859280"/>
            <a:ext cx="533241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GB" sz="3600" b="1" dirty="0">
                <a:solidFill>
                  <a:schemeClr val="tx2"/>
                </a:solidFill>
                <a:effectLst>
                  <a:outerShdw blurRad="38100" dist="38100" dir="2700000" algn="tl">
                    <a:srgbClr val="000000"/>
                  </a:outerShdw>
                </a:effectLst>
              </a:rPr>
              <a:t>A Level English Language</a:t>
            </a:r>
          </a:p>
        </p:txBody>
      </p:sp>
    </p:spTree>
    <p:extLst>
      <p:ext uri="{BB962C8B-B14F-4D97-AF65-F5344CB8AC3E}">
        <p14:creationId xmlns:p14="http://schemas.microsoft.com/office/powerpoint/2010/main" xmlns="" val="2643296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457200" y="533400"/>
            <a:ext cx="8229600" cy="1143000"/>
          </a:xfrm>
        </p:spPr>
        <p:style>
          <a:lnRef idx="3">
            <a:schemeClr val="lt1"/>
          </a:lnRef>
          <a:fillRef idx="1">
            <a:schemeClr val="dk1"/>
          </a:fillRef>
          <a:effectRef idx="1">
            <a:schemeClr val="dk1"/>
          </a:effectRef>
          <a:fontRef idx="minor">
            <a:schemeClr val="lt1"/>
          </a:fontRef>
        </p:style>
        <p:txBody>
          <a:bodyPr>
            <a:normAutofit fontScale="90000"/>
          </a:bodyPr>
          <a:lstStyle/>
          <a:p>
            <a:r>
              <a:rPr lang="en-GB" sz="4000" dirty="0"/>
              <a:t>Grice</a:t>
            </a:r>
            <a:r>
              <a:rPr lang="ja-JP" altLang="en-GB" sz="4000" dirty="0">
                <a:latin typeface="Arial"/>
              </a:rPr>
              <a:t>’</a:t>
            </a:r>
            <a:r>
              <a:rPr lang="en-GB" sz="4000" dirty="0"/>
              <a:t>s </a:t>
            </a:r>
            <a:br>
              <a:rPr lang="en-GB" sz="4000" dirty="0"/>
            </a:br>
            <a:r>
              <a:rPr lang="ja-JP" altLang="en-GB" sz="4000" dirty="0">
                <a:latin typeface="Arial"/>
              </a:rPr>
              <a:t>‘</a:t>
            </a:r>
            <a:r>
              <a:rPr lang="en-GB" sz="4000" dirty="0"/>
              <a:t>Logic of Conversation</a:t>
            </a:r>
            <a:r>
              <a:rPr lang="ja-JP" altLang="en-GB" sz="4000" dirty="0">
                <a:latin typeface="Arial"/>
              </a:rPr>
              <a:t>’</a:t>
            </a:r>
            <a:endParaRPr lang="en-US" sz="4000" dirty="0"/>
          </a:p>
        </p:txBody>
      </p:sp>
      <p:sp>
        <p:nvSpPr>
          <p:cNvPr id="55299" name="Rectangle 3"/>
          <p:cNvSpPr>
            <a:spLocks noGrp="1" noChangeArrowheads="1"/>
          </p:cNvSpPr>
          <p:nvPr>
            <p:ph type="body" idx="1"/>
          </p:nvPr>
        </p:nvSpPr>
        <p:spPr>
          <a:xfrm>
            <a:off x="457200" y="2362200"/>
            <a:ext cx="8229600" cy="3352800"/>
          </a:xfrm>
        </p:spPr>
        <p:txBody>
          <a:bodyPr>
            <a:normAutofit lnSpcReduction="10000"/>
          </a:bodyPr>
          <a:lstStyle/>
          <a:p>
            <a:pPr algn="ctr">
              <a:lnSpc>
                <a:spcPct val="80000"/>
              </a:lnSpc>
            </a:pPr>
            <a:r>
              <a:rPr lang="en-GB" sz="2400" dirty="0"/>
              <a:t>Conversation works - even when we don</a:t>
            </a:r>
            <a:r>
              <a:rPr lang="ja-JP" altLang="en-GB" sz="2400" dirty="0">
                <a:latin typeface="Arial"/>
              </a:rPr>
              <a:t>’</a:t>
            </a:r>
            <a:r>
              <a:rPr lang="en-GB" sz="2400" dirty="0"/>
              <a:t>t say what we mean.</a:t>
            </a:r>
          </a:p>
          <a:p>
            <a:pPr algn="ctr">
              <a:lnSpc>
                <a:spcPct val="80000"/>
              </a:lnSpc>
            </a:pPr>
            <a:r>
              <a:rPr lang="en-GB" sz="2400" dirty="0"/>
              <a:t>Why it works so well fascinated philosopher Paul Grice. He wondered about conversations such as this:</a:t>
            </a:r>
          </a:p>
          <a:p>
            <a:pPr algn="ctr">
              <a:lnSpc>
                <a:spcPct val="80000"/>
              </a:lnSpc>
            </a:pPr>
            <a:endParaRPr lang="en-GB" sz="2400" dirty="0"/>
          </a:p>
          <a:p>
            <a:pPr algn="ctr">
              <a:lnSpc>
                <a:spcPct val="80000"/>
              </a:lnSpc>
              <a:buFont typeface="Wingdings" charset="0"/>
              <a:buNone/>
            </a:pPr>
            <a:r>
              <a:rPr lang="en-GB" sz="2400" b="1" i="1" dirty="0"/>
              <a:t>	Jack</a:t>
            </a:r>
            <a:r>
              <a:rPr lang="en-GB" sz="2400" i="1" dirty="0"/>
              <a:t>: 	</a:t>
            </a:r>
            <a:r>
              <a:rPr lang="en-GB" sz="2400" i="1" dirty="0" smtClean="0"/>
              <a:t>You</a:t>
            </a:r>
            <a:r>
              <a:rPr lang="en-GB" sz="2400" i="1" dirty="0" smtClean="0">
                <a:latin typeface="Arial"/>
              </a:rPr>
              <a:t>’</a:t>
            </a:r>
            <a:r>
              <a:rPr lang="en-GB" sz="2400" i="1" dirty="0" smtClean="0"/>
              <a:t>ve </a:t>
            </a:r>
            <a:r>
              <a:rPr lang="en-GB" sz="2400" i="1" dirty="0"/>
              <a:t>got a mountain to climb!</a:t>
            </a:r>
          </a:p>
          <a:p>
            <a:pPr algn="ctr">
              <a:lnSpc>
                <a:spcPct val="80000"/>
              </a:lnSpc>
              <a:buFont typeface="Wingdings" charset="0"/>
              <a:buNone/>
            </a:pPr>
            <a:r>
              <a:rPr lang="en-GB" sz="2400" b="1" i="1" dirty="0"/>
              <a:t>	Lily</a:t>
            </a:r>
            <a:r>
              <a:rPr lang="en-GB" sz="2400" i="1" dirty="0"/>
              <a:t>:		</a:t>
            </a:r>
            <a:r>
              <a:rPr lang="en-GB" sz="2400" i="1" dirty="0" smtClean="0"/>
              <a:t>It</a:t>
            </a:r>
            <a:r>
              <a:rPr lang="en-GB" sz="2400" i="1" dirty="0" smtClean="0">
                <a:latin typeface="Arial"/>
              </a:rPr>
              <a:t>’</a:t>
            </a:r>
            <a:r>
              <a:rPr lang="en-GB" sz="2400" i="1" dirty="0" smtClean="0"/>
              <a:t>s </a:t>
            </a:r>
            <a:r>
              <a:rPr lang="en-GB" sz="2400" i="1" dirty="0"/>
              <a:t>better than a slap in the face. 	</a:t>
            </a:r>
          </a:p>
          <a:p>
            <a:pPr algn="ctr">
              <a:lnSpc>
                <a:spcPct val="80000"/>
              </a:lnSpc>
            </a:pPr>
            <a:endParaRPr lang="en-GB" sz="2400" i="1" dirty="0"/>
          </a:p>
          <a:p>
            <a:pPr algn="ctr">
              <a:lnSpc>
                <a:spcPct val="80000"/>
              </a:lnSpc>
            </a:pPr>
            <a:r>
              <a:rPr lang="en-GB" sz="2400" dirty="0"/>
              <a:t>Grice wondered just </a:t>
            </a:r>
            <a:r>
              <a:rPr lang="en-GB" sz="2400" i="1" dirty="0"/>
              <a:t>how</a:t>
            </a:r>
            <a:r>
              <a:rPr lang="en-GB" sz="2400" dirty="0"/>
              <a:t> we make meaning out of such conversation.</a:t>
            </a:r>
          </a:p>
          <a:p>
            <a:pPr>
              <a:lnSpc>
                <a:spcPct val="80000"/>
              </a:lnSpc>
              <a:buFont typeface="Wingdings" charset="0"/>
              <a:buNone/>
            </a:pPr>
            <a:endParaRPr lang="en-GB" sz="2400" dirty="0"/>
          </a:p>
        </p:txBody>
      </p:sp>
    </p:spTree>
    <p:extLst>
      <p:ext uri="{BB962C8B-B14F-4D97-AF65-F5344CB8AC3E}">
        <p14:creationId xmlns:p14="http://schemas.microsoft.com/office/powerpoint/2010/main" xmlns="" val="27260725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kern="0" dirty="0" smtClean="0">
                <a:effectLst/>
                <a:latin typeface="Verdana"/>
              </a:rPr>
              <a:t/>
            </a:r>
            <a:br>
              <a:rPr lang="en-GB" b="1" kern="0" dirty="0" smtClean="0">
                <a:effectLst/>
                <a:latin typeface="Verdana"/>
              </a:rPr>
            </a:br>
            <a:r>
              <a:rPr lang="en-GB" b="1" kern="0" dirty="0" smtClean="0">
                <a:effectLst/>
                <a:latin typeface="Verdana"/>
              </a:rPr>
              <a:t>Basic questions when analysing talk…</a:t>
            </a:r>
            <a:r>
              <a:rPr lang="en-GB" b="1" kern="0" dirty="0" smtClean="0">
                <a:effectLst/>
                <a:latin typeface="Trebuchet MS"/>
              </a:rPr>
              <a:t/>
            </a:r>
            <a:br>
              <a:rPr lang="en-GB" b="1" kern="0" dirty="0" smtClean="0">
                <a:effectLst/>
                <a:latin typeface="Trebuchet MS"/>
              </a:rPr>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effectLst/>
                <a:latin typeface="Verdana"/>
                <a:ea typeface="Times New Roman"/>
                <a:cs typeface="Times New Roman"/>
              </a:rPr>
              <a:t>Who says what gets talked about?</a:t>
            </a:r>
            <a:r>
              <a:rPr lang="en-GB" dirty="0" smtClean="0">
                <a:effectLst/>
              </a:rPr>
              <a:t> </a:t>
            </a:r>
          </a:p>
          <a:p>
            <a:endParaRPr lang="en-GB" dirty="0">
              <a:latin typeface="Verdana"/>
              <a:ea typeface="Times New Roman"/>
              <a:cs typeface="Times New Roman"/>
            </a:endParaRPr>
          </a:p>
          <a:p>
            <a:pPr algn="ctr"/>
            <a:r>
              <a:rPr lang="en-GB" dirty="0" smtClean="0">
                <a:effectLst/>
                <a:latin typeface="Verdana"/>
                <a:ea typeface="Times New Roman"/>
                <a:cs typeface="Times New Roman"/>
              </a:rPr>
              <a:t>The ability to influence the subject or ‘agenda’ of a conversation is usually a sign of personal status or dominance. In formal talk, the agenda and who controls it (or </a:t>
            </a:r>
            <a:r>
              <a:rPr lang="en-GB" b="1" dirty="0" smtClean="0">
                <a:effectLst/>
                <a:latin typeface="Verdana"/>
                <a:ea typeface="Times New Roman"/>
                <a:cs typeface="Times New Roman"/>
              </a:rPr>
              <a:t>topic management, </a:t>
            </a:r>
            <a:r>
              <a:rPr lang="en-GB" dirty="0" smtClean="0">
                <a:effectLst/>
                <a:latin typeface="Verdana"/>
                <a:ea typeface="Times New Roman"/>
                <a:cs typeface="Times New Roman"/>
              </a:rPr>
              <a:t>as this aspect of talk is known) may be obvious; in informal situations, where many topics may be covered, we need to look more closely at whose subjects get talked about and whose don’t.</a:t>
            </a:r>
            <a:r>
              <a:rPr lang="en-GB" dirty="0" smtClean="0">
                <a:effectLst/>
              </a:rPr>
              <a:t> </a:t>
            </a:r>
            <a:endParaRPr lang="en-US" dirty="0"/>
          </a:p>
        </p:txBody>
      </p:sp>
    </p:spTree>
    <p:extLst>
      <p:ext uri="{BB962C8B-B14F-4D97-AF65-F5344CB8AC3E}">
        <p14:creationId xmlns:p14="http://schemas.microsoft.com/office/powerpoint/2010/main" xmlns="" val="229110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normAutofit fontScale="90000"/>
          </a:bodyPr>
          <a:lstStyle/>
          <a:p>
            <a:r>
              <a:rPr lang="en-GB" sz="4000"/>
              <a:t>Grice</a:t>
            </a:r>
            <a:r>
              <a:rPr lang="ja-JP" altLang="en-GB" sz="4000">
                <a:latin typeface="Arial"/>
              </a:rPr>
              <a:t>’</a:t>
            </a:r>
            <a:r>
              <a:rPr lang="en-GB" sz="4000"/>
              <a:t>s </a:t>
            </a:r>
            <a:br>
              <a:rPr lang="en-GB" sz="4000"/>
            </a:br>
            <a:r>
              <a:rPr lang="ja-JP" altLang="en-GB" sz="4000">
                <a:latin typeface="Arial"/>
              </a:rPr>
              <a:t>‘</a:t>
            </a:r>
            <a:r>
              <a:rPr lang="en-GB" sz="4000"/>
              <a:t>Logic of Conversation</a:t>
            </a:r>
            <a:r>
              <a:rPr lang="ja-JP" altLang="en-GB" sz="4000">
                <a:latin typeface="Arial"/>
              </a:rPr>
              <a:t>’</a:t>
            </a:r>
            <a:endParaRPr lang="en-GB" sz="4000"/>
          </a:p>
        </p:txBody>
      </p:sp>
      <p:sp>
        <p:nvSpPr>
          <p:cNvPr id="162819" name="Rectangle 3"/>
          <p:cNvSpPr>
            <a:spLocks noGrp="1" noChangeArrowheads="1"/>
          </p:cNvSpPr>
          <p:nvPr>
            <p:ph type="body" idx="1"/>
          </p:nvPr>
        </p:nvSpPr>
        <p:spPr/>
        <p:txBody>
          <a:bodyPr>
            <a:normAutofit lnSpcReduction="10000"/>
          </a:bodyPr>
          <a:lstStyle/>
          <a:p>
            <a:pPr>
              <a:lnSpc>
                <a:spcPct val="90000"/>
              </a:lnSpc>
            </a:pPr>
            <a:endParaRPr lang="en-GB" sz="2800" dirty="0"/>
          </a:p>
          <a:p>
            <a:pPr>
              <a:lnSpc>
                <a:spcPct val="90000"/>
              </a:lnSpc>
            </a:pPr>
            <a:r>
              <a:rPr lang="en-GB" sz="2800" dirty="0"/>
              <a:t>Grice concluded that conversation must follow its own set of logical principles or </a:t>
            </a:r>
            <a:r>
              <a:rPr lang="ja-JP" altLang="en-GB" sz="2800" dirty="0">
                <a:latin typeface="Arial"/>
              </a:rPr>
              <a:t>‘</a:t>
            </a:r>
            <a:r>
              <a:rPr lang="en-GB" sz="2800" dirty="0"/>
              <a:t>rules</a:t>
            </a:r>
            <a:r>
              <a:rPr lang="ja-JP" altLang="en-GB" sz="2800" dirty="0">
                <a:latin typeface="Arial"/>
              </a:rPr>
              <a:t>’</a:t>
            </a:r>
            <a:r>
              <a:rPr lang="en-GB" sz="2800" dirty="0"/>
              <a:t>. </a:t>
            </a:r>
          </a:p>
          <a:p>
            <a:pPr>
              <a:lnSpc>
                <a:spcPct val="90000"/>
              </a:lnSpc>
              <a:buFont typeface="Wingdings" charset="0"/>
              <a:buNone/>
            </a:pPr>
            <a:endParaRPr lang="en-GB" sz="2800" dirty="0">
              <a:solidFill>
                <a:srgbClr val="FFFF00"/>
              </a:solidFill>
            </a:endParaRPr>
          </a:p>
          <a:p>
            <a:pPr>
              <a:lnSpc>
                <a:spcPct val="90000"/>
              </a:lnSpc>
            </a:pPr>
            <a:r>
              <a:rPr lang="en-GB" sz="2800" i="1" dirty="0"/>
              <a:t>He worked out how, even when we don</a:t>
            </a:r>
            <a:r>
              <a:rPr lang="ja-JP" altLang="en-GB" sz="2800" i="1" dirty="0">
                <a:latin typeface="Arial"/>
              </a:rPr>
              <a:t>’</a:t>
            </a:r>
            <a:r>
              <a:rPr lang="en-GB" sz="2800" i="1" dirty="0"/>
              <a:t>t </a:t>
            </a:r>
            <a:r>
              <a:rPr lang="en-GB" sz="2800" b="1" i="1" dirty="0"/>
              <a:t>mean</a:t>
            </a:r>
            <a:r>
              <a:rPr lang="en-GB" sz="2800" i="1" dirty="0"/>
              <a:t> what we </a:t>
            </a:r>
            <a:r>
              <a:rPr lang="en-GB" sz="2800" b="1" i="1" dirty="0"/>
              <a:t>say</a:t>
            </a:r>
            <a:r>
              <a:rPr lang="en-GB" sz="2800" i="1" u="sng" dirty="0"/>
              <a:t> </a:t>
            </a:r>
            <a:r>
              <a:rPr lang="en-GB" sz="2800" i="1" dirty="0"/>
              <a:t>– that the full </a:t>
            </a:r>
            <a:r>
              <a:rPr lang="ja-JP" altLang="en-GB" sz="2800" i="1" dirty="0">
                <a:latin typeface="Arial"/>
              </a:rPr>
              <a:t>‘</a:t>
            </a:r>
            <a:r>
              <a:rPr lang="en-GB" sz="2800" b="1" i="1" dirty="0">
                <a:solidFill>
                  <a:srgbClr val="FF0000"/>
                </a:solidFill>
              </a:rPr>
              <a:t>pragmatic</a:t>
            </a:r>
            <a:r>
              <a:rPr lang="en-GB" sz="2800" i="1" dirty="0">
                <a:solidFill>
                  <a:srgbClr val="FF0000"/>
                </a:solidFill>
              </a:rPr>
              <a:t> </a:t>
            </a:r>
            <a:r>
              <a:rPr lang="en-GB" sz="2800" b="1" i="1" dirty="0">
                <a:solidFill>
                  <a:srgbClr val="FF0000"/>
                </a:solidFill>
              </a:rPr>
              <a:t>force</a:t>
            </a:r>
            <a:r>
              <a:rPr lang="ja-JP" altLang="en-GB" sz="2800" i="1" dirty="0">
                <a:latin typeface="Arial"/>
              </a:rPr>
              <a:t>’</a:t>
            </a:r>
            <a:r>
              <a:rPr lang="en-GB" sz="2800" i="1" dirty="0"/>
              <a:t> of our </a:t>
            </a:r>
            <a:r>
              <a:rPr lang="en-GB" sz="2800" b="1" i="1" dirty="0">
                <a:solidFill>
                  <a:srgbClr val="FF0000"/>
                </a:solidFill>
              </a:rPr>
              <a:t>utterance</a:t>
            </a:r>
            <a:r>
              <a:rPr lang="en-GB" sz="2800" i="1" dirty="0"/>
              <a:t> is easily understood, as in this third example:</a:t>
            </a:r>
          </a:p>
          <a:p>
            <a:pPr>
              <a:lnSpc>
                <a:spcPct val="90000"/>
              </a:lnSpc>
            </a:pPr>
            <a:endParaRPr lang="en-GB" sz="2800" i="1" dirty="0">
              <a:solidFill>
                <a:srgbClr val="FFFF00"/>
              </a:solidFill>
            </a:endParaRPr>
          </a:p>
          <a:p>
            <a:pPr>
              <a:lnSpc>
                <a:spcPct val="90000"/>
              </a:lnSpc>
              <a:buFont typeface="Wingdings" charset="0"/>
              <a:buNone/>
            </a:pPr>
            <a:r>
              <a:rPr lang="en-US" sz="2400" i="1" dirty="0"/>
              <a:t>	</a:t>
            </a:r>
            <a:r>
              <a:rPr lang="en-US" sz="2400" b="1" i="1" dirty="0"/>
              <a:t>Lily</a:t>
            </a:r>
            <a:r>
              <a:rPr lang="en-US" sz="2400" i="1" dirty="0"/>
              <a:t>:		This bottle’s half empty already!</a:t>
            </a:r>
          </a:p>
          <a:p>
            <a:pPr>
              <a:lnSpc>
                <a:spcPct val="90000"/>
              </a:lnSpc>
              <a:buFont typeface="Wingdings" charset="0"/>
              <a:buNone/>
            </a:pPr>
            <a:r>
              <a:rPr lang="en-US" sz="2400" i="1" dirty="0"/>
              <a:t>	</a:t>
            </a:r>
            <a:r>
              <a:rPr lang="en-US" sz="2400" b="1" i="1" dirty="0"/>
              <a:t>Jack</a:t>
            </a:r>
            <a:r>
              <a:rPr lang="en-US" sz="2400" i="1" dirty="0"/>
              <a:t>:	Gosh - is that the time already?</a:t>
            </a:r>
            <a:r>
              <a:rPr lang="en-US" sz="2800" i="1" dirty="0"/>
              <a:t> </a:t>
            </a:r>
            <a:endParaRPr lang="en-GB" sz="2800" dirty="0"/>
          </a:p>
        </p:txBody>
      </p:sp>
    </p:spTree>
    <p:extLst>
      <p:ext uri="{BB962C8B-B14F-4D97-AF65-F5344CB8AC3E}">
        <p14:creationId xmlns:p14="http://schemas.microsoft.com/office/powerpoint/2010/main" xmlns="" val="8917499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533400"/>
            <a:ext cx="8229600" cy="1143000"/>
          </a:xfrm>
        </p:spPr>
        <p:txBody>
          <a:bodyPr/>
          <a:lstStyle/>
          <a:p>
            <a:r>
              <a:rPr lang="en-GB" sz="4000"/>
              <a:t>Grice</a:t>
            </a:r>
            <a:r>
              <a:rPr lang="ja-JP" altLang="en-GB" sz="4000">
                <a:latin typeface="Arial"/>
              </a:rPr>
              <a:t>’</a:t>
            </a:r>
            <a:r>
              <a:rPr lang="en-GB" sz="4000"/>
              <a:t>s Insights</a:t>
            </a:r>
            <a:endParaRPr lang="en-US" sz="4000"/>
          </a:p>
        </p:txBody>
      </p:sp>
      <p:sp>
        <p:nvSpPr>
          <p:cNvPr id="56323" name="Rectangle 3"/>
          <p:cNvSpPr>
            <a:spLocks noGrp="1" noChangeArrowheads="1"/>
          </p:cNvSpPr>
          <p:nvPr>
            <p:ph type="body" idx="1"/>
          </p:nvPr>
        </p:nvSpPr>
        <p:spPr>
          <a:xfrm>
            <a:off x="406400" y="2095500"/>
            <a:ext cx="7848600" cy="4140200"/>
          </a:xfrm>
          <a:noFill/>
          <a:extLst>
            <a:ext uri="{909E8E84-426E-40dd-AFC4-6F175D3DCCD1}">
              <a14:hiddenFill xmlns:a14="http://schemas.microsoft.com/office/drawing/2010/main" xmlns="">
                <a:solidFill>
                  <a:srgbClr val="F9F541"/>
                </a:solidFill>
              </a14:hiddenFill>
            </a:ext>
          </a:extLst>
        </p:spPr>
        <p:txBody>
          <a:bodyPr>
            <a:normAutofit lnSpcReduction="10000"/>
          </a:bodyPr>
          <a:lstStyle/>
          <a:p>
            <a:pPr>
              <a:lnSpc>
                <a:spcPct val="90000"/>
              </a:lnSpc>
            </a:pPr>
            <a:r>
              <a:rPr lang="en-GB" sz="2800" b="1" i="1"/>
              <a:t>Communication is a co-operative activity</a:t>
            </a:r>
            <a:r>
              <a:rPr lang="en-GB" sz="2800" i="1"/>
              <a:t>: when two people communicate, it</a:t>
            </a:r>
            <a:r>
              <a:rPr lang="ja-JP" altLang="en-GB" sz="2800" i="1">
                <a:latin typeface="Arial"/>
              </a:rPr>
              <a:t>’</a:t>
            </a:r>
            <a:r>
              <a:rPr lang="en-GB" sz="2800" i="1"/>
              <a:t>s in their interests to make the communication go as smoothly as possible in order to achieve their aims. </a:t>
            </a:r>
          </a:p>
          <a:p>
            <a:pPr>
              <a:lnSpc>
                <a:spcPct val="90000"/>
              </a:lnSpc>
            </a:pPr>
            <a:endParaRPr lang="en-GB" sz="2800" i="1"/>
          </a:p>
          <a:p>
            <a:pPr>
              <a:lnSpc>
                <a:spcPct val="90000"/>
              </a:lnSpc>
            </a:pPr>
            <a:r>
              <a:rPr lang="en-GB" sz="2800" i="1"/>
              <a:t>Speakers behave in certain predictable ways. </a:t>
            </a:r>
          </a:p>
          <a:p>
            <a:pPr>
              <a:lnSpc>
                <a:spcPct val="90000"/>
              </a:lnSpc>
            </a:pPr>
            <a:endParaRPr lang="en-GB" sz="2800" i="1"/>
          </a:p>
          <a:p>
            <a:pPr>
              <a:lnSpc>
                <a:spcPct val="90000"/>
              </a:lnSpc>
            </a:pPr>
            <a:r>
              <a:rPr lang="en-GB" sz="2800" i="1"/>
              <a:t>When we, as hearers, try to work out what someone means, we do it by assuming they</a:t>
            </a:r>
            <a:r>
              <a:rPr lang="ja-JP" altLang="en-GB" sz="2800" i="1">
                <a:latin typeface="Arial"/>
              </a:rPr>
              <a:t>’</a:t>
            </a:r>
            <a:r>
              <a:rPr lang="en-GB" sz="2800" i="1"/>
              <a:t>re being co-operative.</a:t>
            </a:r>
            <a:r>
              <a:rPr lang="en-GB" sz="2800"/>
              <a:t> </a:t>
            </a:r>
            <a:endParaRPr lang="en-US" sz="2800"/>
          </a:p>
        </p:txBody>
      </p:sp>
    </p:spTree>
    <p:extLst>
      <p:ext uri="{BB962C8B-B14F-4D97-AF65-F5344CB8AC3E}">
        <p14:creationId xmlns:p14="http://schemas.microsoft.com/office/powerpoint/2010/main" xmlns="" val="2792547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457200" y="457200"/>
            <a:ext cx="8229600" cy="1143000"/>
          </a:xfrm>
        </p:spPr>
        <p:txBody>
          <a:bodyPr>
            <a:normAutofit fontScale="90000"/>
          </a:bodyPr>
          <a:lstStyle/>
          <a:p>
            <a:r>
              <a:rPr lang="en-GB" sz="4000"/>
              <a:t>Grice</a:t>
            </a:r>
            <a:r>
              <a:rPr lang="ja-JP" altLang="en-GB" sz="4000">
                <a:latin typeface="Arial"/>
              </a:rPr>
              <a:t>’</a:t>
            </a:r>
            <a:r>
              <a:rPr lang="en-GB" sz="4000"/>
              <a:t>s </a:t>
            </a:r>
            <a:br>
              <a:rPr lang="en-GB" sz="4000"/>
            </a:br>
            <a:r>
              <a:rPr lang="ja-JP" altLang="en-GB" sz="4000">
                <a:latin typeface="Arial"/>
              </a:rPr>
              <a:t>‘</a:t>
            </a:r>
            <a:r>
              <a:rPr lang="en-GB" sz="4000"/>
              <a:t>Co-operative Principle</a:t>
            </a:r>
            <a:r>
              <a:rPr lang="ja-JP" altLang="en-GB" sz="4000">
                <a:latin typeface="Arial"/>
              </a:rPr>
              <a:t>’</a:t>
            </a:r>
            <a:endParaRPr lang="en-GB" sz="4000"/>
          </a:p>
        </p:txBody>
      </p:sp>
      <p:sp>
        <p:nvSpPr>
          <p:cNvPr id="2051" name="Rectangle 3"/>
          <p:cNvSpPr>
            <a:spLocks noGrp="1" noChangeArrowheads="1"/>
          </p:cNvSpPr>
          <p:nvPr>
            <p:ph type="body" idx="1"/>
          </p:nvPr>
        </p:nvSpPr>
        <p:spPr>
          <a:xfrm>
            <a:off x="457200" y="2133600"/>
            <a:ext cx="8216900" cy="2933700"/>
          </a:xfrm>
        </p:spPr>
        <p:txBody>
          <a:bodyPr/>
          <a:lstStyle/>
          <a:p>
            <a:pPr>
              <a:lnSpc>
                <a:spcPct val="80000"/>
              </a:lnSpc>
              <a:buFont typeface="Wingdings" charset="0"/>
              <a:buNone/>
            </a:pPr>
            <a:r>
              <a:rPr lang="en-GB" sz="2000" i="1" dirty="0">
                <a:solidFill>
                  <a:srgbClr val="FFFF00"/>
                </a:solidFill>
              </a:rPr>
              <a:t>	</a:t>
            </a:r>
            <a:r>
              <a:rPr lang="ja-JP" altLang="en-GB" sz="2000" b="1" i="1" dirty="0">
                <a:solidFill>
                  <a:srgbClr val="FF0000"/>
                </a:solidFill>
                <a:latin typeface="Arial"/>
              </a:rPr>
              <a:t>“</a:t>
            </a:r>
            <a:r>
              <a:rPr lang="en-GB" sz="2000" b="1" i="1" dirty="0">
                <a:solidFill>
                  <a:srgbClr val="FF0000"/>
                </a:solidFill>
              </a:rPr>
              <a:t>Make your conversational contribution such as is required, at the stage at which it occurs, by the accepted purpose and direction of the exchange in which you are engaged.</a:t>
            </a:r>
            <a:r>
              <a:rPr lang="ja-JP" altLang="en-GB" sz="2000" b="1" i="1" dirty="0">
                <a:solidFill>
                  <a:srgbClr val="FF0000"/>
                </a:solidFill>
                <a:latin typeface="Arial"/>
              </a:rPr>
              <a:t>”</a:t>
            </a:r>
            <a:endParaRPr lang="en-GB" sz="2000" b="1" i="1" dirty="0">
              <a:solidFill>
                <a:srgbClr val="FF0000"/>
              </a:solidFill>
            </a:endParaRPr>
          </a:p>
          <a:p>
            <a:pPr>
              <a:lnSpc>
                <a:spcPct val="80000"/>
              </a:lnSpc>
              <a:buFont typeface="Wingdings" charset="0"/>
              <a:buNone/>
            </a:pPr>
            <a:endParaRPr lang="en-GB" sz="2000" b="1" dirty="0"/>
          </a:p>
          <a:p>
            <a:pPr>
              <a:lnSpc>
                <a:spcPct val="80000"/>
              </a:lnSpc>
            </a:pPr>
            <a:r>
              <a:rPr lang="en-GB" sz="2000" dirty="0">
                <a:solidFill>
                  <a:schemeClr val="tx2"/>
                </a:solidFill>
              </a:rPr>
              <a:t>Conversation works only with the </a:t>
            </a:r>
            <a:r>
              <a:rPr lang="en-GB" sz="2000" b="1" dirty="0">
                <a:solidFill>
                  <a:srgbClr val="FF0000"/>
                </a:solidFill>
              </a:rPr>
              <a:t>co-operation</a:t>
            </a:r>
            <a:r>
              <a:rPr lang="en-GB" sz="2000" dirty="0">
                <a:solidFill>
                  <a:srgbClr val="FF0000"/>
                </a:solidFill>
              </a:rPr>
              <a:t> </a:t>
            </a:r>
            <a:r>
              <a:rPr lang="en-GB" sz="2000" dirty="0"/>
              <a:t>of its participants.</a:t>
            </a:r>
          </a:p>
          <a:p>
            <a:pPr>
              <a:lnSpc>
                <a:spcPct val="80000"/>
              </a:lnSpc>
            </a:pPr>
            <a:endParaRPr lang="en-GB" sz="2000" dirty="0"/>
          </a:p>
          <a:p>
            <a:pPr>
              <a:lnSpc>
                <a:spcPct val="80000"/>
              </a:lnSpc>
            </a:pPr>
            <a:r>
              <a:rPr lang="en-GB" sz="2000" dirty="0">
                <a:solidFill>
                  <a:schemeClr val="tx2"/>
                </a:solidFill>
              </a:rPr>
              <a:t>Co-operation is built around a series of </a:t>
            </a:r>
            <a:r>
              <a:rPr lang="ja-JP" altLang="en-GB" sz="2000" dirty="0">
                <a:solidFill>
                  <a:schemeClr val="tx2"/>
                </a:solidFill>
                <a:latin typeface="Arial"/>
              </a:rPr>
              <a:t>‘</a:t>
            </a:r>
            <a:r>
              <a:rPr lang="en-GB" sz="2000" b="1" dirty="0">
                <a:solidFill>
                  <a:srgbClr val="FF0000"/>
                </a:solidFill>
              </a:rPr>
              <a:t>Gricean</a:t>
            </a:r>
            <a:r>
              <a:rPr lang="en-GB" sz="2000" dirty="0">
                <a:solidFill>
                  <a:srgbClr val="FF0000"/>
                </a:solidFill>
              </a:rPr>
              <a:t> </a:t>
            </a:r>
            <a:r>
              <a:rPr lang="en-GB" sz="2000" b="1" dirty="0">
                <a:solidFill>
                  <a:srgbClr val="FF0000"/>
                </a:solidFill>
              </a:rPr>
              <a:t>maxims</a:t>
            </a:r>
            <a:r>
              <a:rPr lang="ja-JP" altLang="en-GB" sz="2000" dirty="0">
                <a:solidFill>
                  <a:srgbClr val="FF0000"/>
                </a:solidFill>
                <a:latin typeface="Arial"/>
              </a:rPr>
              <a:t>’</a:t>
            </a:r>
            <a:r>
              <a:rPr lang="en-GB" sz="2000" dirty="0">
                <a:solidFill>
                  <a:srgbClr val="FF0000"/>
                </a:solidFill>
              </a:rPr>
              <a:t>:</a:t>
            </a:r>
          </a:p>
        </p:txBody>
      </p:sp>
      <p:sp>
        <p:nvSpPr>
          <p:cNvPr id="2052" name="Text Box 4"/>
          <p:cNvSpPr txBox="1">
            <a:spLocks noChangeArrowheads="1"/>
          </p:cNvSpPr>
          <p:nvPr/>
        </p:nvSpPr>
        <p:spPr bwMode="auto">
          <a:xfrm>
            <a:off x="1371600" y="5141913"/>
            <a:ext cx="2590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Times New Roman" charset="0"/>
                <a:ea typeface="ＭＳ Ｐゴシック" charset="0"/>
              </a:defRPr>
            </a:lvl1pPr>
            <a:lvl2pPr marL="914400" indent="-457200" eaLnBrk="0" hangingPunct="0">
              <a:defRPr sz="2400">
                <a:solidFill>
                  <a:schemeClr val="tx1"/>
                </a:solidFill>
                <a:latin typeface="Times New Roman" charset="0"/>
                <a:ea typeface="ＭＳ Ｐゴシック" charset="0"/>
              </a:defRPr>
            </a:lvl2pPr>
            <a:lvl3pPr marL="1371600" indent="-457200" eaLnBrk="0" hangingPunct="0">
              <a:defRPr sz="2400">
                <a:solidFill>
                  <a:schemeClr val="tx1"/>
                </a:solidFill>
                <a:latin typeface="Times New Roman" charset="0"/>
                <a:ea typeface="ＭＳ Ｐゴシック" charset="0"/>
              </a:defRPr>
            </a:lvl3pPr>
            <a:lvl4pPr marL="1828800" indent="-457200" eaLnBrk="0" hangingPunct="0">
              <a:defRPr sz="2400">
                <a:solidFill>
                  <a:schemeClr val="tx1"/>
                </a:solidFill>
                <a:latin typeface="Times New Roman" charset="0"/>
                <a:ea typeface="ＭＳ Ｐゴシック" charset="0"/>
              </a:defRPr>
            </a:lvl4pPr>
            <a:lvl5pPr marL="2286000" indent="-457200" eaLnBrk="0" hangingPunct="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GB" b="1" dirty="0">
                <a:solidFill>
                  <a:srgbClr val="FF0000"/>
                </a:solidFill>
                <a:effectLst>
                  <a:outerShdw blurRad="38100" dist="38100" dir="2700000" algn="tl">
                    <a:srgbClr val="000000"/>
                  </a:outerShdw>
                </a:effectLst>
                <a:latin typeface="Garamond" charset="0"/>
              </a:rPr>
              <a:t>Quality</a:t>
            </a:r>
          </a:p>
          <a:p>
            <a:pPr eaLnBrk="1" hangingPunct="1">
              <a:buFontTx/>
              <a:buChar char="•"/>
            </a:pPr>
            <a:r>
              <a:rPr lang="en-GB" b="1" dirty="0">
                <a:solidFill>
                  <a:srgbClr val="FF0000"/>
                </a:solidFill>
                <a:effectLst>
                  <a:outerShdw blurRad="38100" dist="38100" dir="2700000" algn="tl">
                    <a:srgbClr val="000000"/>
                  </a:outerShdw>
                </a:effectLst>
                <a:latin typeface="Garamond" charset="0"/>
              </a:rPr>
              <a:t>Quantity</a:t>
            </a:r>
          </a:p>
        </p:txBody>
      </p:sp>
      <p:sp>
        <p:nvSpPr>
          <p:cNvPr id="2054" name="Text Box 6"/>
          <p:cNvSpPr txBox="1">
            <a:spLocks noChangeArrowheads="1"/>
          </p:cNvSpPr>
          <p:nvPr/>
        </p:nvSpPr>
        <p:spPr bwMode="auto">
          <a:xfrm>
            <a:off x="5105400" y="5129213"/>
            <a:ext cx="3429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Times New Roman" charset="0"/>
                <a:ea typeface="ＭＳ Ｐゴシック" charset="0"/>
              </a:defRPr>
            </a:lvl1pPr>
            <a:lvl2pPr marL="914400" indent="-457200" eaLnBrk="0" hangingPunct="0">
              <a:defRPr sz="2400">
                <a:solidFill>
                  <a:schemeClr val="tx1"/>
                </a:solidFill>
                <a:latin typeface="Times New Roman" charset="0"/>
                <a:ea typeface="ＭＳ Ｐゴシック" charset="0"/>
              </a:defRPr>
            </a:lvl2pPr>
            <a:lvl3pPr marL="1371600" indent="-457200" eaLnBrk="0" hangingPunct="0">
              <a:defRPr sz="2400">
                <a:solidFill>
                  <a:schemeClr val="tx1"/>
                </a:solidFill>
                <a:latin typeface="Times New Roman" charset="0"/>
                <a:ea typeface="ＭＳ Ｐゴシック" charset="0"/>
              </a:defRPr>
            </a:lvl3pPr>
            <a:lvl4pPr marL="1828800" indent="-457200" eaLnBrk="0" hangingPunct="0">
              <a:defRPr sz="2400">
                <a:solidFill>
                  <a:schemeClr val="tx1"/>
                </a:solidFill>
                <a:latin typeface="Times New Roman" charset="0"/>
                <a:ea typeface="ＭＳ Ｐゴシック" charset="0"/>
              </a:defRPr>
            </a:lvl4pPr>
            <a:lvl5pPr marL="2286000" indent="-457200" eaLnBrk="0" hangingPunct="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GB" b="1" dirty="0">
                <a:solidFill>
                  <a:srgbClr val="FF0000"/>
                </a:solidFill>
                <a:effectLst>
                  <a:outerShdw blurRad="38100" dist="38100" dir="2700000" algn="tl">
                    <a:srgbClr val="000000"/>
                  </a:outerShdw>
                </a:effectLst>
                <a:latin typeface="Garamond" charset="0"/>
              </a:rPr>
              <a:t>Manner</a:t>
            </a:r>
          </a:p>
          <a:p>
            <a:pPr eaLnBrk="1" hangingPunct="1">
              <a:buFontTx/>
              <a:buChar char="•"/>
            </a:pPr>
            <a:r>
              <a:rPr lang="en-GB" b="1" dirty="0">
                <a:solidFill>
                  <a:srgbClr val="FF0000"/>
                </a:solidFill>
                <a:effectLst>
                  <a:outerShdw blurRad="38100" dist="38100" dir="2700000" algn="tl">
                    <a:srgbClr val="000000"/>
                  </a:outerShdw>
                </a:effectLst>
                <a:latin typeface="Garamond" charset="0"/>
              </a:rPr>
              <a:t>Relation</a:t>
            </a:r>
            <a:endParaRPr lang="en-GB" dirty="0">
              <a:solidFill>
                <a:srgbClr val="FF0000"/>
              </a:solidFill>
              <a:latin typeface="Garamond" charset="0"/>
            </a:endParaRPr>
          </a:p>
        </p:txBody>
      </p:sp>
    </p:spTree>
    <p:extLst>
      <p:ext uri="{BB962C8B-B14F-4D97-AF65-F5344CB8AC3E}">
        <p14:creationId xmlns:p14="http://schemas.microsoft.com/office/powerpoint/2010/main" xmlns="" val="563476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normAutofit fontScale="90000"/>
          </a:bodyPr>
          <a:lstStyle/>
          <a:p>
            <a:r>
              <a:rPr lang="en-GB" sz="4000" dirty="0"/>
              <a:t>Gricean Maxims</a:t>
            </a:r>
            <a:br>
              <a:rPr lang="en-GB" sz="4000" dirty="0"/>
            </a:br>
            <a:r>
              <a:rPr lang="en-GB" sz="4000" dirty="0">
                <a:solidFill>
                  <a:srgbClr val="FF0000"/>
                </a:solidFill>
              </a:rPr>
              <a:t>1. Quality</a:t>
            </a:r>
          </a:p>
        </p:txBody>
      </p:sp>
      <p:sp>
        <p:nvSpPr>
          <p:cNvPr id="57347" name="Rectangle 3"/>
          <p:cNvSpPr>
            <a:spLocks noGrp="1" noChangeArrowheads="1"/>
          </p:cNvSpPr>
          <p:nvPr>
            <p:ph type="body" idx="1"/>
          </p:nvPr>
        </p:nvSpPr>
        <p:spPr>
          <a:xfrm>
            <a:off x="444500" y="1397000"/>
            <a:ext cx="7747000" cy="4525963"/>
          </a:xfrm>
        </p:spPr>
        <p:txBody>
          <a:bodyPr/>
          <a:lstStyle/>
          <a:p>
            <a:pPr>
              <a:lnSpc>
                <a:spcPct val="90000"/>
              </a:lnSpc>
            </a:pPr>
            <a:endParaRPr lang="en-GB" dirty="0"/>
          </a:p>
          <a:p>
            <a:pPr>
              <a:lnSpc>
                <a:spcPct val="90000"/>
              </a:lnSpc>
            </a:pPr>
            <a:endParaRPr lang="en-GB" dirty="0"/>
          </a:p>
          <a:p>
            <a:pPr marL="457200" lvl="1" indent="0">
              <a:lnSpc>
                <a:spcPct val="90000"/>
              </a:lnSpc>
              <a:buClr>
                <a:srgbClr val="FFFF00"/>
              </a:buClr>
              <a:buNone/>
            </a:pPr>
            <a:r>
              <a:rPr lang="ja-JP" altLang="en-GB" sz="2400" dirty="0">
                <a:latin typeface="Arial"/>
              </a:rPr>
              <a:t>“</a:t>
            </a:r>
            <a:r>
              <a:rPr lang="en-GB" sz="2400" dirty="0"/>
              <a:t>Do not say what you believe to be false.</a:t>
            </a:r>
            <a:r>
              <a:rPr lang="ja-JP" altLang="en-GB" sz="2400" dirty="0">
                <a:latin typeface="Arial"/>
              </a:rPr>
              <a:t>”</a:t>
            </a:r>
            <a:endParaRPr lang="en-GB" sz="2400" dirty="0"/>
          </a:p>
          <a:p>
            <a:pPr marL="457200" lvl="1" indent="0">
              <a:lnSpc>
                <a:spcPct val="90000"/>
              </a:lnSpc>
              <a:buClr>
                <a:srgbClr val="F9F541"/>
              </a:buClr>
              <a:buNone/>
            </a:pPr>
            <a:r>
              <a:rPr lang="ja-JP" altLang="en-GB" sz="2400" dirty="0">
                <a:latin typeface="Arial"/>
              </a:rPr>
              <a:t>“</a:t>
            </a:r>
            <a:r>
              <a:rPr lang="en-GB" sz="2400" dirty="0"/>
              <a:t>Do not say that for which you lack evidence.</a:t>
            </a:r>
            <a:r>
              <a:rPr lang="ja-JP" altLang="en-GB" sz="2400" dirty="0">
                <a:latin typeface="Arial"/>
              </a:rPr>
              <a:t>”</a:t>
            </a:r>
            <a:endParaRPr lang="en-GB" sz="2400" dirty="0"/>
          </a:p>
          <a:p>
            <a:pPr>
              <a:lnSpc>
                <a:spcPct val="90000"/>
              </a:lnSpc>
            </a:pPr>
            <a:endParaRPr lang="en-GB" sz="2400" dirty="0"/>
          </a:p>
          <a:p>
            <a:pPr>
              <a:lnSpc>
                <a:spcPct val="90000"/>
              </a:lnSpc>
            </a:pPr>
            <a:endParaRPr lang="en-GB" sz="2000" dirty="0">
              <a:solidFill>
                <a:srgbClr val="FF0000"/>
              </a:solidFill>
            </a:endParaRPr>
          </a:p>
          <a:p>
            <a:pPr>
              <a:lnSpc>
                <a:spcPct val="90000"/>
              </a:lnSpc>
            </a:pPr>
            <a:endParaRPr lang="en-GB" sz="2000" dirty="0">
              <a:solidFill>
                <a:srgbClr val="FF0000"/>
              </a:solidFill>
            </a:endParaRPr>
          </a:p>
          <a:p>
            <a:pPr>
              <a:lnSpc>
                <a:spcPct val="90000"/>
              </a:lnSpc>
              <a:buFont typeface="Wingdings" charset="0"/>
              <a:buNone/>
            </a:pPr>
            <a:r>
              <a:rPr lang="en-GB" sz="2400" dirty="0">
                <a:solidFill>
                  <a:srgbClr val="FF0000"/>
                </a:solidFill>
              </a:rPr>
              <a:t>	</a:t>
            </a:r>
            <a:r>
              <a:rPr lang="en-GB" sz="2400" b="1" i="1" dirty="0">
                <a:solidFill>
                  <a:srgbClr val="FF0000"/>
                </a:solidFill>
              </a:rPr>
              <a:t>So… when someone speaks to us, we assume:</a:t>
            </a:r>
          </a:p>
          <a:p>
            <a:pPr lvl="1">
              <a:lnSpc>
                <a:spcPct val="90000"/>
              </a:lnSpc>
            </a:pPr>
            <a:r>
              <a:rPr lang="en-GB" sz="2400" i="1" dirty="0">
                <a:solidFill>
                  <a:srgbClr val="FF0000"/>
                </a:solidFill>
              </a:rPr>
              <a:t>that what they say is not knowingly untruthful;</a:t>
            </a:r>
          </a:p>
          <a:p>
            <a:pPr lvl="1">
              <a:lnSpc>
                <a:spcPct val="90000"/>
              </a:lnSpc>
            </a:pPr>
            <a:r>
              <a:rPr lang="en-GB" sz="2400" i="1" dirty="0">
                <a:solidFill>
                  <a:srgbClr val="FF0000"/>
                </a:solidFill>
              </a:rPr>
              <a:t>that the truthfulness of what they say does not need to be made stated.</a:t>
            </a:r>
          </a:p>
        </p:txBody>
      </p:sp>
    </p:spTree>
    <p:extLst>
      <p:ext uri="{BB962C8B-B14F-4D97-AF65-F5344CB8AC3E}">
        <p14:creationId xmlns:p14="http://schemas.microsoft.com/office/powerpoint/2010/main" xmlns="" val="40839284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fontScale="90000"/>
          </a:bodyPr>
          <a:lstStyle/>
          <a:p>
            <a:r>
              <a:rPr lang="en-GB" sz="4000" dirty="0"/>
              <a:t>Gricean Maxims</a:t>
            </a:r>
            <a:br>
              <a:rPr lang="en-GB" sz="4000" dirty="0"/>
            </a:br>
            <a:r>
              <a:rPr lang="en-GB" sz="4000" dirty="0">
                <a:solidFill>
                  <a:srgbClr val="FF0000"/>
                </a:solidFill>
              </a:rPr>
              <a:t>2. Quantity</a:t>
            </a:r>
          </a:p>
        </p:txBody>
      </p:sp>
      <p:sp>
        <p:nvSpPr>
          <p:cNvPr id="14339" name="Rectangle 3"/>
          <p:cNvSpPr>
            <a:spLocks noGrp="1" noChangeArrowheads="1"/>
          </p:cNvSpPr>
          <p:nvPr>
            <p:ph type="body" idx="1"/>
          </p:nvPr>
        </p:nvSpPr>
        <p:spPr>
          <a:xfrm>
            <a:off x="444500" y="1854200"/>
            <a:ext cx="7581900" cy="4525963"/>
          </a:xfrm>
        </p:spPr>
        <p:txBody>
          <a:bodyPr>
            <a:normAutofit lnSpcReduction="10000"/>
          </a:bodyPr>
          <a:lstStyle/>
          <a:p>
            <a:endParaRPr lang="en-GB" dirty="0"/>
          </a:p>
          <a:p>
            <a:pPr lvl="1">
              <a:buClr>
                <a:schemeClr val="hlink"/>
              </a:buClr>
            </a:pPr>
            <a:r>
              <a:rPr lang="ja-JP" altLang="en-GB" sz="2400" dirty="0">
                <a:latin typeface="Arial"/>
              </a:rPr>
              <a:t>“</a:t>
            </a:r>
            <a:r>
              <a:rPr lang="en-GB" sz="2400" dirty="0"/>
              <a:t>Make your contribution as informative as is required.</a:t>
            </a:r>
            <a:r>
              <a:rPr lang="ja-JP" altLang="en-GB" sz="2400" dirty="0">
                <a:latin typeface="Arial"/>
              </a:rPr>
              <a:t>”</a:t>
            </a:r>
            <a:endParaRPr lang="en-GB" sz="2400" dirty="0"/>
          </a:p>
          <a:p>
            <a:pPr lvl="1">
              <a:buClr>
                <a:schemeClr val="hlink"/>
              </a:buClr>
            </a:pPr>
            <a:r>
              <a:rPr lang="ja-JP" altLang="en-GB" sz="2400" dirty="0">
                <a:latin typeface="Arial"/>
              </a:rPr>
              <a:t>“</a:t>
            </a:r>
            <a:r>
              <a:rPr lang="en-GB" sz="2400" dirty="0"/>
              <a:t>Do not make your contribution more informative than is required.</a:t>
            </a:r>
            <a:r>
              <a:rPr lang="ja-JP" altLang="en-GB" sz="2400" dirty="0">
                <a:latin typeface="Arial"/>
              </a:rPr>
              <a:t>”</a:t>
            </a:r>
            <a:endParaRPr lang="en-GB" sz="2400" dirty="0"/>
          </a:p>
          <a:p>
            <a:endParaRPr lang="en-GB" sz="2400" i="1" dirty="0">
              <a:solidFill>
                <a:srgbClr val="FFFF00"/>
              </a:solidFill>
            </a:endParaRPr>
          </a:p>
          <a:p>
            <a:pPr>
              <a:buFont typeface="Wingdings" charset="0"/>
              <a:buNone/>
            </a:pPr>
            <a:endParaRPr lang="en-GB" sz="2400" i="1" dirty="0">
              <a:solidFill>
                <a:srgbClr val="FFFF00"/>
              </a:solidFill>
            </a:endParaRPr>
          </a:p>
          <a:p>
            <a:pPr>
              <a:buFont typeface="Wingdings" charset="0"/>
              <a:buNone/>
            </a:pPr>
            <a:r>
              <a:rPr lang="en-GB" sz="2400" i="1" dirty="0">
                <a:solidFill>
                  <a:srgbClr val="FFFF00"/>
                </a:solidFill>
              </a:rPr>
              <a:t>	</a:t>
            </a:r>
            <a:r>
              <a:rPr lang="en-GB" sz="2400" b="1" i="1" dirty="0">
                <a:solidFill>
                  <a:srgbClr val="FF0000"/>
                </a:solidFill>
              </a:rPr>
              <a:t>So… when someone speaks to us, we assume:</a:t>
            </a:r>
          </a:p>
          <a:p>
            <a:pPr lvl="1"/>
            <a:r>
              <a:rPr lang="en-GB" sz="2400" i="1" dirty="0">
                <a:solidFill>
                  <a:srgbClr val="FF0000"/>
                </a:solidFill>
              </a:rPr>
              <a:t>they do not purposefully hold back anything that is important;</a:t>
            </a:r>
          </a:p>
          <a:p>
            <a:pPr lvl="1"/>
            <a:r>
              <a:rPr lang="en-GB" sz="2400" i="1" dirty="0">
                <a:solidFill>
                  <a:srgbClr val="FF0000"/>
                </a:solidFill>
              </a:rPr>
              <a:t>they do not give more information than is asked.</a:t>
            </a:r>
          </a:p>
        </p:txBody>
      </p:sp>
    </p:spTree>
    <p:extLst>
      <p:ext uri="{BB962C8B-B14F-4D97-AF65-F5344CB8AC3E}">
        <p14:creationId xmlns:p14="http://schemas.microsoft.com/office/powerpoint/2010/main" xmlns="" val="1127521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normAutofit fontScale="90000"/>
          </a:bodyPr>
          <a:lstStyle/>
          <a:p>
            <a:pPr>
              <a:lnSpc>
                <a:spcPct val="90000"/>
              </a:lnSpc>
              <a:spcBef>
                <a:spcPct val="20000"/>
              </a:spcBef>
            </a:pPr>
            <a:r>
              <a:rPr lang="en-GB" sz="4000" dirty="0"/>
              <a:t>Gricean Maxims</a:t>
            </a:r>
            <a:br>
              <a:rPr lang="en-GB" sz="4000" dirty="0"/>
            </a:br>
            <a:r>
              <a:rPr lang="en-GB" sz="4000" dirty="0">
                <a:solidFill>
                  <a:srgbClr val="FF0000"/>
                </a:solidFill>
              </a:rPr>
              <a:t>3. Manner</a:t>
            </a:r>
          </a:p>
        </p:txBody>
      </p:sp>
      <p:sp>
        <p:nvSpPr>
          <p:cNvPr id="59395" name="Rectangle 3"/>
          <p:cNvSpPr>
            <a:spLocks noGrp="1" noChangeArrowheads="1"/>
          </p:cNvSpPr>
          <p:nvPr>
            <p:ph type="body" idx="1"/>
          </p:nvPr>
        </p:nvSpPr>
        <p:spPr>
          <a:xfrm>
            <a:off x="863600" y="1828800"/>
            <a:ext cx="7759700" cy="4525963"/>
          </a:xfrm>
        </p:spPr>
        <p:txBody>
          <a:bodyPr/>
          <a:lstStyle/>
          <a:p>
            <a:endParaRPr lang="en-GB" sz="3600" dirty="0"/>
          </a:p>
          <a:p>
            <a:r>
              <a:rPr lang="ja-JP" altLang="en-GB" sz="2800" dirty="0">
                <a:latin typeface="Arial"/>
              </a:rPr>
              <a:t>“</a:t>
            </a:r>
            <a:r>
              <a:rPr lang="en-GB" sz="2800" dirty="0"/>
              <a:t>Be perspicuous.</a:t>
            </a:r>
            <a:r>
              <a:rPr lang="ja-JP" altLang="en-GB" sz="2800" dirty="0">
                <a:latin typeface="Arial"/>
              </a:rPr>
              <a:t>”</a:t>
            </a:r>
            <a:endParaRPr lang="en-GB" sz="2800" dirty="0"/>
          </a:p>
          <a:p>
            <a:pPr lvl="1"/>
            <a:r>
              <a:rPr lang="ja-JP" altLang="en-GB" sz="2000" dirty="0">
                <a:latin typeface="Arial"/>
              </a:rPr>
              <a:t>“</a:t>
            </a:r>
            <a:r>
              <a:rPr lang="en-GB" sz="2000" dirty="0"/>
              <a:t>Avoid obscurity of expression.</a:t>
            </a:r>
            <a:r>
              <a:rPr lang="ja-JP" altLang="en-GB" sz="2000" dirty="0">
                <a:latin typeface="Arial"/>
              </a:rPr>
              <a:t>”</a:t>
            </a:r>
            <a:endParaRPr lang="en-GB" sz="2000" dirty="0"/>
          </a:p>
          <a:p>
            <a:pPr lvl="1"/>
            <a:r>
              <a:rPr lang="ja-JP" altLang="en-GB" sz="2000" dirty="0">
                <a:latin typeface="Arial"/>
              </a:rPr>
              <a:t>“</a:t>
            </a:r>
            <a:r>
              <a:rPr lang="en-GB" sz="2000" dirty="0"/>
              <a:t>Avoid ambiguity.</a:t>
            </a:r>
            <a:r>
              <a:rPr lang="ja-JP" altLang="en-GB" sz="2000" dirty="0">
                <a:latin typeface="Arial"/>
              </a:rPr>
              <a:t>”</a:t>
            </a:r>
            <a:endParaRPr lang="en-GB" sz="2000" dirty="0"/>
          </a:p>
          <a:p>
            <a:pPr lvl="1"/>
            <a:r>
              <a:rPr lang="ja-JP" altLang="en-GB" sz="2000" dirty="0">
                <a:latin typeface="Arial"/>
              </a:rPr>
              <a:t>“</a:t>
            </a:r>
            <a:r>
              <a:rPr lang="en-GB" sz="2000" dirty="0"/>
              <a:t>Be brief.</a:t>
            </a:r>
            <a:r>
              <a:rPr lang="ja-JP" altLang="en-GB" sz="2000" dirty="0">
                <a:latin typeface="Arial"/>
              </a:rPr>
              <a:t>”</a:t>
            </a:r>
            <a:endParaRPr lang="en-GB" sz="2000" dirty="0"/>
          </a:p>
          <a:p>
            <a:pPr lvl="1"/>
            <a:r>
              <a:rPr lang="ja-JP" altLang="en-GB" sz="2000" dirty="0">
                <a:latin typeface="Arial"/>
              </a:rPr>
              <a:t>“</a:t>
            </a:r>
            <a:r>
              <a:rPr lang="en-GB" sz="2000" dirty="0"/>
              <a:t>Be orderly.</a:t>
            </a:r>
            <a:r>
              <a:rPr lang="ja-JP" altLang="en-GB" sz="2000" dirty="0">
                <a:latin typeface="Arial"/>
              </a:rPr>
              <a:t>”</a:t>
            </a:r>
            <a:endParaRPr lang="en-GB" sz="2000" dirty="0"/>
          </a:p>
          <a:p>
            <a:endParaRPr lang="en-GB" sz="2400" dirty="0">
              <a:solidFill>
                <a:schemeClr val="tx2"/>
              </a:solidFill>
            </a:endParaRPr>
          </a:p>
          <a:p>
            <a:pPr>
              <a:buFont typeface="Wingdings" charset="0"/>
              <a:buNone/>
            </a:pPr>
            <a:r>
              <a:rPr lang="en-GB" sz="2800" b="1" i="1" dirty="0">
                <a:solidFill>
                  <a:srgbClr val="FFFF00"/>
                </a:solidFill>
              </a:rPr>
              <a:t>	</a:t>
            </a:r>
            <a:r>
              <a:rPr lang="en-GB" sz="2800" b="1" i="1" dirty="0">
                <a:solidFill>
                  <a:srgbClr val="FF0000"/>
                </a:solidFill>
              </a:rPr>
              <a:t>So… </a:t>
            </a:r>
            <a:r>
              <a:rPr lang="en-GB" sz="2400" b="1" i="1" dirty="0">
                <a:solidFill>
                  <a:srgbClr val="FF0000"/>
                </a:solidFill>
              </a:rPr>
              <a:t>when someone speaks to us, we assume:</a:t>
            </a:r>
          </a:p>
          <a:p>
            <a:pPr lvl="1"/>
            <a:r>
              <a:rPr lang="en-GB" i="1" dirty="0">
                <a:solidFill>
                  <a:srgbClr val="FF0000"/>
                </a:solidFill>
              </a:rPr>
              <a:t>that what they say is being said as straightforwardly as they can say it.</a:t>
            </a:r>
            <a:endParaRPr lang="en-US" i="1" dirty="0">
              <a:solidFill>
                <a:srgbClr val="FF0000"/>
              </a:solidFill>
            </a:endParaRPr>
          </a:p>
        </p:txBody>
      </p:sp>
    </p:spTree>
    <p:extLst>
      <p:ext uri="{BB962C8B-B14F-4D97-AF65-F5344CB8AC3E}">
        <p14:creationId xmlns:p14="http://schemas.microsoft.com/office/powerpoint/2010/main" xmlns="" val="31920640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normAutofit fontScale="90000"/>
          </a:bodyPr>
          <a:lstStyle/>
          <a:p>
            <a:r>
              <a:rPr lang="en-GB" sz="4000" dirty="0"/>
              <a:t>Gricean Maxims</a:t>
            </a:r>
            <a:br>
              <a:rPr lang="en-GB" sz="4000" dirty="0"/>
            </a:br>
            <a:r>
              <a:rPr lang="en-GB" sz="4000" dirty="0">
                <a:solidFill>
                  <a:srgbClr val="FF0000"/>
                </a:solidFill>
              </a:rPr>
              <a:t>4. Relevance</a:t>
            </a:r>
          </a:p>
        </p:txBody>
      </p:sp>
      <p:sp>
        <p:nvSpPr>
          <p:cNvPr id="58371" name="Rectangle 3"/>
          <p:cNvSpPr>
            <a:spLocks noGrp="1" noChangeArrowheads="1"/>
          </p:cNvSpPr>
          <p:nvPr>
            <p:ph type="body" idx="1"/>
          </p:nvPr>
        </p:nvSpPr>
        <p:spPr>
          <a:xfrm>
            <a:off x="876300" y="2370138"/>
            <a:ext cx="7302500" cy="3154362"/>
          </a:xfrm>
        </p:spPr>
        <p:txBody>
          <a:bodyPr/>
          <a:lstStyle/>
          <a:p>
            <a:r>
              <a:rPr lang="ja-JP" altLang="en-GB" sz="2800" dirty="0">
                <a:latin typeface="Arial"/>
              </a:rPr>
              <a:t>“</a:t>
            </a:r>
            <a:r>
              <a:rPr lang="en-GB" sz="2800" dirty="0"/>
              <a:t>Be relevant.</a:t>
            </a:r>
            <a:r>
              <a:rPr lang="ja-JP" altLang="en-GB" sz="2800" dirty="0">
                <a:latin typeface="Arial"/>
              </a:rPr>
              <a:t>”</a:t>
            </a:r>
            <a:endParaRPr lang="en-GB" sz="2800" dirty="0">
              <a:solidFill>
                <a:schemeClr val="tx2"/>
              </a:solidFill>
            </a:endParaRPr>
          </a:p>
          <a:p>
            <a:pPr>
              <a:buFont typeface="Wingdings" charset="0"/>
              <a:buNone/>
            </a:pPr>
            <a:endParaRPr lang="en-GB" sz="2800" b="1" i="1" dirty="0">
              <a:solidFill>
                <a:srgbClr val="FFFF00"/>
              </a:solidFill>
            </a:endParaRPr>
          </a:p>
          <a:p>
            <a:pPr>
              <a:buFont typeface="Wingdings" charset="0"/>
              <a:buNone/>
            </a:pPr>
            <a:r>
              <a:rPr lang="en-GB" sz="2800" b="1" i="1" dirty="0">
                <a:solidFill>
                  <a:srgbClr val="FFFF00"/>
                </a:solidFill>
              </a:rPr>
              <a:t>	</a:t>
            </a:r>
            <a:r>
              <a:rPr lang="en-GB" sz="2800" b="1" i="1" dirty="0">
                <a:solidFill>
                  <a:srgbClr val="FF0000"/>
                </a:solidFill>
              </a:rPr>
              <a:t>So… </a:t>
            </a:r>
            <a:r>
              <a:rPr lang="en-GB" sz="2400" b="1" i="1" dirty="0">
                <a:solidFill>
                  <a:srgbClr val="FF0000"/>
                </a:solidFill>
              </a:rPr>
              <a:t>when someone speaks to us , we assume:</a:t>
            </a:r>
          </a:p>
          <a:p>
            <a:pPr lvl="1"/>
            <a:r>
              <a:rPr lang="en-GB" i="1" dirty="0">
                <a:solidFill>
                  <a:srgbClr val="FF0000"/>
                </a:solidFill>
              </a:rPr>
              <a:t>that what they say is relevant to the conversation.</a:t>
            </a:r>
          </a:p>
        </p:txBody>
      </p:sp>
    </p:spTree>
    <p:extLst>
      <p:ext uri="{BB962C8B-B14F-4D97-AF65-F5344CB8AC3E}">
        <p14:creationId xmlns:p14="http://schemas.microsoft.com/office/powerpoint/2010/main" xmlns="" val="11165571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r>
              <a:rPr lang="ja-JP" altLang="en-GB" sz="4000" dirty="0">
                <a:latin typeface="Arial"/>
              </a:rPr>
              <a:t>‘</a:t>
            </a:r>
            <a:r>
              <a:rPr lang="en-GB" sz="4000" dirty="0"/>
              <a:t>The Gricean Maxims</a:t>
            </a:r>
            <a:r>
              <a:rPr lang="ja-JP" altLang="en-GB" sz="4000" dirty="0">
                <a:latin typeface="Arial"/>
              </a:rPr>
              <a:t>’</a:t>
            </a:r>
            <a:endParaRPr lang="en-GB" sz="4000" i="1" dirty="0"/>
          </a:p>
        </p:txBody>
      </p:sp>
      <p:sp>
        <p:nvSpPr>
          <p:cNvPr id="133123" name="Rectangle 3"/>
          <p:cNvSpPr>
            <a:spLocks noGrp="1" noChangeArrowheads="1"/>
          </p:cNvSpPr>
          <p:nvPr>
            <p:ph type="body" idx="1"/>
          </p:nvPr>
        </p:nvSpPr>
        <p:spPr>
          <a:xfrm>
            <a:off x="1371600" y="2286000"/>
            <a:ext cx="2362200" cy="1371600"/>
          </a:xfrm>
        </p:spPr>
        <p:txBody>
          <a:bodyPr/>
          <a:lstStyle/>
          <a:p>
            <a:pPr marL="609600" indent="-609600">
              <a:buFont typeface="Wingdings" charset="0"/>
              <a:buAutoNum type="arabicPeriod"/>
            </a:pPr>
            <a:r>
              <a:rPr lang="en-GB"/>
              <a:t>Be true</a:t>
            </a:r>
          </a:p>
          <a:p>
            <a:pPr marL="609600" indent="-609600">
              <a:buFont typeface="Wingdings" charset="0"/>
              <a:buAutoNum type="arabicPeriod"/>
            </a:pPr>
            <a:r>
              <a:rPr lang="en-GB"/>
              <a:t>Be brief</a:t>
            </a:r>
          </a:p>
        </p:txBody>
      </p:sp>
      <p:sp>
        <p:nvSpPr>
          <p:cNvPr id="133125" name="Text Box 5"/>
          <p:cNvSpPr txBox="1">
            <a:spLocks noChangeArrowheads="1"/>
          </p:cNvSpPr>
          <p:nvPr/>
        </p:nvSpPr>
        <p:spPr bwMode="auto">
          <a:xfrm>
            <a:off x="5334000" y="2286000"/>
            <a:ext cx="2413000" cy="174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eaLnBrk="0" hangingPunct="0">
              <a:defRPr sz="2400">
                <a:solidFill>
                  <a:schemeClr val="tx1"/>
                </a:solidFill>
                <a:latin typeface="Times New Roman" charset="0"/>
                <a:ea typeface="ＭＳ Ｐゴシック" charset="0"/>
              </a:defRPr>
            </a:lvl1pPr>
            <a:lvl2pPr marL="914400" indent="-457200" eaLnBrk="0" hangingPunct="0">
              <a:defRPr sz="2400">
                <a:solidFill>
                  <a:schemeClr val="tx1"/>
                </a:solidFill>
                <a:latin typeface="Times New Roman" charset="0"/>
                <a:ea typeface="ＭＳ Ｐゴシック" charset="0"/>
              </a:defRPr>
            </a:lvl2pPr>
            <a:lvl3pPr marL="1371600" indent="-457200" eaLnBrk="0" hangingPunct="0">
              <a:defRPr sz="2400">
                <a:solidFill>
                  <a:schemeClr val="tx1"/>
                </a:solidFill>
                <a:latin typeface="Times New Roman" charset="0"/>
                <a:ea typeface="ＭＳ Ｐゴシック" charset="0"/>
              </a:defRPr>
            </a:lvl3pPr>
            <a:lvl4pPr marL="1828800" indent="-457200" eaLnBrk="0" hangingPunct="0">
              <a:defRPr sz="2400">
                <a:solidFill>
                  <a:schemeClr val="tx1"/>
                </a:solidFill>
                <a:latin typeface="Times New Roman" charset="0"/>
                <a:ea typeface="ＭＳ Ｐゴシック" charset="0"/>
              </a:defRPr>
            </a:lvl4pPr>
            <a:lvl5pPr marL="2286000" indent="-457200" eaLnBrk="0" hangingPunct="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hlink"/>
              </a:buClr>
              <a:buSzPct val="70000"/>
              <a:buFont typeface="Wingdings" charset="0"/>
              <a:buAutoNum type="arabicPeriod" startAt="3"/>
            </a:pPr>
            <a:r>
              <a:rPr lang="en-GB" sz="3200">
                <a:effectLst>
                  <a:outerShdw blurRad="38100" dist="38100" dir="2700000" algn="tl">
                    <a:srgbClr val="000000"/>
                  </a:outerShdw>
                </a:effectLst>
                <a:latin typeface="Garamond" charset="0"/>
              </a:rPr>
              <a:t>Be clear</a:t>
            </a:r>
          </a:p>
          <a:p>
            <a:pPr eaLnBrk="1" hangingPunct="1">
              <a:spcBef>
                <a:spcPct val="20000"/>
              </a:spcBef>
              <a:buClr>
                <a:schemeClr val="hlink"/>
              </a:buClr>
              <a:buSzPct val="70000"/>
              <a:buFont typeface="Wingdings" charset="0"/>
              <a:buAutoNum type="arabicPeriod" startAt="3"/>
            </a:pPr>
            <a:r>
              <a:rPr lang="en-GB" sz="3200">
                <a:effectLst>
                  <a:outerShdw blurRad="38100" dist="38100" dir="2700000" algn="tl">
                    <a:srgbClr val="000000"/>
                  </a:outerShdw>
                </a:effectLst>
                <a:latin typeface="Garamond" charset="0"/>
              </a:rPr>
              <a:t>Be relevant</a:t>
            </a:r>
          </a:p>
          <a:p>
            <a:pPr eaLnBrk="1" hangingPunct="1">
              <a:spcBef>
                <a:spcPct val="20000"/>
              </a:spcBef>
              <a:buClr>
                <a:schemeClr val="hlink"/>
              </a:buClr>
              <a:buSzPct val="70000"/>
              <a:buFont typeface="Wingdings" charset="0"/>
              <a:buChar char="n"/>
            </a:pPr>
            <a:endParaRPr lang="en-GB" sz="3200">
              <a:effectLst>
                <a:outerShdw blurRad="38100" dist="38100" dir="2700000" algn="tl">
                  <a:srgbClr val="000000"/>
                </a:outerShdw>
              </a:effectLst>
              <a:latin typeface="Garamond" charset="0"/>
            </a:endParaRPr>
          </a:p>
        </p:txBody>
      </p:sp>
      <p:sp>
        <p:nvSpPr>
          <p:cNvPr id="133126" name="Text Box 6"/>
          <p:cNvSpPr txBox="1">
            <a:spLocks noChangeArrowheads="1"/>
          </p:cNvSpPr>
          <p:nvPr/>
        </p:nvSpPr>
        <p:spPr bwMode="auto">
          <a:xfrm>
            <a:off x="838200" y="4114800"/>
            <a:ext cx="7848600" cy="2523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ja-JP" altLang="en-GB" sz="2800" i="1" dirty="0">
                <a:solidFill>
                  <a:srgbClr val="FF0000"/>
                </a:solidFill>
                <a:latin typeface="Arial"/>
              </a:rPr>
              <a:t>‘</a:t>
            </a:r>
            <a:r>
              <a:rPr lang="en-GB" sz="2800" i="1" dirty="0">
                <a:solidFill>
                  <a:srgbClr val="FF0000"/>
                </a:solidFill>
              </a:rPr>
              <a:t>In short, these maxims specify what the participants have to do in order to converse in a maximally efficient, rational, co-operative way: they should speak sincerely, relevantly and clearly whilst providing sufficient information.</a:t>
            </a:r>
            <a:r>
              <a:rPr lang="ja-JP" altLang="en-GB" sz="2800" i="1" dirty="0">
                <a:solidFill>
                  <a:srgbClr val="FF0000"/>
                </a:solidFill>
                <a:latin typeface="Arial"/>
              </a:rPr>
              <a:t>’</a:t>
            </a:r>
            <a:endParaRPr lang="en-GB" sz="2800" i="1" dirty="0">
              <a:solidFill>
                <a:srgbClr val="FF0000"/>
              </a:solidFill>
            </a:endParaRPr>
          </a:p>
          <a:p>
            <a:pPr algn="r"/>
            <a:r>
              <a:rPr lang="en-GB" dirty="0"/>
              <a:t>Levinson (1983)</a:t>
            </a:r>
          </a:p>
        </p:txBody>
      </p:sp>
    </p:spTree>
    <p:extLst>
      <p:ext uri="{BB962C8B-B14F-4D97-AF65-F5344CB8AC3E}">
        <p14:creationId xmlns:p14="http://schemas.microsoft.com/office/powerpoint/2010/main" xmlns="" val="12217222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GB"/>
              <a:t>The maxims in action…</a:t>
            </a:r>
            <a:endParaRPr lang="en-US"/>
          </a:p>
        </p:txBody>
      </p:sp>
      <p:sp>
        <p:nvSpPr>
          <p:cNvPr id="60419" name="Rectangle 3"/>
          <p:cNvSpPr>
            <a:spLocks noGrp="1" noChangeArrowheads="1"/>
          </p:cNvSpPr>
          <p:nvPr>
            <p:ph type="body" idx="1"/>
          </p:nvPr>
        </p:nvSpPr>
        <p:spPr>
          <a:xfrm>
            <a:off x="279400" y="1879600"/>
            <a:ext cx="8229600" cy="4525963"/>
          </a:xfrm>
        </p:spPr>
        <p:txBody>
          <a:bodyPr>
            <a:normAutofit fontScale="92500"/>
          </a:bodyPr>
          <a:lstStyle/>
          <a:p>
            <a:pPr marL="609600" indent="-609600">
              <a:lnSpc>
                <a:spcPct val="90000"/>
              </a:lnSpc>
              <a:buClr>
                <a:schemeClr val="tx1"/>
              </a:buClr>
              <a:buFontTx/>
              <a:buAutoNum type="alphaUcPeriod"/>
            </a:pPr>
            <a:r>
              <a:rPr lang="ja-JP" altLang="en-GB" sz="2800" dirty="0">
                <a:latin typeface="Arial"/>
              </a:rPr>
              <a:t>“</a:t>
            </a:r>
            <a:r>
              <a:rPr lang="en-GB" sz="2800" dirty="0"/>
              <a:t>How do I get to Sainsbury</a:t>
            </a:r>
            <a:r>
              <a:rPr lang="ja-JP" altLang="en-GB" sz="2800" dirty="0">
                <a:latin typeface="Arial"/>
              </a:rPr>
              <a:t>’</a:t>
            </a:r>
            <a:r>
              <a:rPr lang="en-GB" sz="2800" dirty="0"/>
              <a:t>s, mate?</a:t>
            </a:r>
            <a:r>
              <a:rPr lang="ja-JP" altLang="en-GB" sz="2800" dirty="0">
                <a:latin typeface="Arial"/>
              </a:rPr>
              <a:t>”</a:t>
            </a:r>
            <a:endParaRPr lang="en-GB" sz="2800" dirty="0"/>
          </a:p>
          <a:p>
            <a:pPr marL="609600" indent="-609600">
              <a:lnSpc>
                <a:spcPct val="90000"/>
              </a:lnSpc>
              <a:buClr>
                <a:schemeClr val="tx1"/>
              </a:buClr>
              <a:buFontTx/>
              <a:buAutoNum type="alphaUcPeriod"/>
            </a:pPr>
            <a:r>
              <a:rPr lang="ja-JP" altLang="en-GB" sz="2800" dirty="0">
                <a:latin typeface="Arial"/>
              </a:rPr>
              <a:t>“</a:t>
            </a:r>
            <a:r>
              <a:rPr lang="en-GB" sz="2800" dirty="0"/>
              <a:t>Go straight ahead, turn right at the school, then left at the bus stop on the hill.</a:t>
            </a:r>
            <a:r>
              <a:rPr lang="ja-JP" altLang="en-GB" sz="2800" dirty="0">
                <a:latin typeface="Arial"/>
              </a:rPr>
              <a:t>”</a:t>
            </a:r>
            <a:endParaRPr lang="en-GB" sz="2800" dirty="0"/>
          </a:p>
          <a:p>
            <a:pPr marL="609600" indent="-609600">
              <a:lnSpc>
                <a:spcPct val="90000"/>
              </a:lnSpc>
            </a:pPr>
            <a:endParaRPr lang="en-GB" sz="2800" dirty="0"/>
          </a:p>
          <a:p>
            <a:pPr marL="609600" indent="-609600">
              <a:lnSpc>
                <a:spcPct val="90000"/>
              </a:lnSpc>
              <a:buFont typeface="Wingdings" charset="0"/>
              <a:buNone/>
            </a:pPr>
            <a:r>
              <a:rPr lang="en-GB" sz="2800" b="1" i="1" dirty="0"/>
              <a:t>Speaker A assumes that:</a:t>
            </a:r>
          </a:p>
          <a:p>
            <a:pPr marL="609600" indent="-609600">
              <a:lnSpc>
                <a:spcPct val="90000"/>
              </a:lnSpc>
            </a:pPr>
            <a:r>
              <a:rPr lang="en-GB" sz="2400" i="1" dirty="0"/>
              <a:t>B believes his directions to be genuine – the maxim of </a:t>
            </a:r>
            <a:r>
              <a:rPr lang="en-GB" sz="2400" i="1" dirty="0">
                <a:solidFill>
                  <a:srgbClr val="FF0000"/>
                </a:solidFill>
              </a:rPr>
              <a:t>quality;</a:t>
            </a:r>
          </a:p>
          <a:p>
            <a:pPr marL="609600" indent="-609600">
              <a:lnSpc>
                <a:spcPct val="90000"/>
              </a:lnSpc>
            </a:pPr>
            <a:r>
              <a:rPr lang="en-GB" sz="2400" i="1" dirty="0"/>
              <a:t>B believes the information to be sufficient – the maxim of </a:t>
            </a:r>
            <a:r>
              <a:rPr lang="en-GB" sz="2400" i="1" dirty="0">
                <a:solidFill>
                  <a:srgbClr val="FF0000"/>
                </a:solidFill>
              </a:rPr>
              <a:t>quantity;</a:t>
            </a:r>
          </a:p>
          <a:p>
            <a:pPr marL="609600" indent="-609600">
              <a:lnSpc>
                <a:spcPct val="90000"/>
              </a:lnSpc>
            </a:pPr>
            <a:r>
              <a:rPr lang="en-GB" sz="2400" i="1" dirty="0"/>
              <a:t>B believes the information to be clear – the maxim of  </a:t>
            </a:r>
            <a:r>
              <a:rPr lang="en-GB" sz="2400" i="1" dirty="0">
                <a:solidFill>
                  <a:srgbClr val="FF0000"/>
                </a:solidFill>
              </a:rPr>
              <a:t>manner;</a:t>
            </a:r>
          </a:p>
          <a:p>
            <a:pPr marL="609600" indent="-609600">
              <a:lnSpc>
                <a:spcPct val="90000"/>
              </a:lnSpc>
            </a:pPr>
            <a:r>
              <a:rPr lang="en-GB" sz="2400" i="1" dirty="0"/>
              <a:t>B believes his directions are to Sainsbury</a:t>
            </a:r>
            <a:r>
              <a:rPr lang="ja-JP" altLang="en-GB" sz="2400" i="1" dirty="0">
                <a:latin typeface="Arial"/>
              </a:rPr>
              <a:t>’</a:t>
            </a:r>
            <a:r>
              <a:rPr lang="en-GB" sz="2400" i="1" dirty="0"/>
              <a:t>s – the maxim of </a:t>
            </a:r>
            <a:r>
              <a:rPr lang="en-GB" sz="2400" i="1" dirty="0">
                <a:solidFill>
                  <a:srgbClr val="FF0000"/>
                </a:solidFill>
              </a:rPr>
              <a:t>relation.</a:t>
            </a:r>
          </a:p>
        </p:txBody>
      </p:sp>
    </p:spTree>
    <p:extLst>
      <p:ext uri="{BB962C8B-B14F-4D97-AF65-F5344CB8AC3E}">
        <p14:creationId xmlns:p14="http://schemas.microsoft.com/office/powerpoint/2010/main" xmlns="" val="7556563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685800" y="274638"/>
            <a:ext cx="8077200" cy="1143000"/>
          </a:xfrm>
        </p:spPr>
        <p:txBody>
          <a:bodyPr/>
          <a:lstStyle/>
          <a:p>
            <a:r>
              <a:rPr lang="en-GB"/>
              <a:t>Not following the maxims…</a:t>
            </a:r>
            <a:endParaRPr lang="en-US"/>
          </a:p>
        </p:txBody>
      </p:sp>
      <p:sp>
        <p:nvSpPr>
          <p:cNvPr id="61443" name="Rectangle 3"/>
          <p:cNvSpPr>
            <a:spLocks noGrp="1" noChangeArrowheads="1"/>
          </p:cNvSpPr>
          <p:nvPr>
            <p:ph type="body" idx="1"/>
          </p:nvPr>
        </p:nvSpPr>
        <p:spPr>
          <a:xfrm>
            <a:off x="457200" y="1295400"/>
            <a:ext cx="7772400" cy="5029200"/>
          </a:xfrm>
        </p:spPr>
        <p:txBody>
          <a:bodyPr/>
          <a:lstStyle/>
          <a:p>
            <a:pPr>
              <a:buFont typeface="Wingdings" charset="0"/>
              <a:buNone/>
            </a:pPr>
            <a:r>
              <a:rPr lang="en-GB" dirty="0">
                <a:solidFill>
                  <a:srgbClr val="FFFF00"/>
                </a:solidFill>
              </a:rPr>
              <a:t>	</a:t>
            </a:r>
            <a:r>
              <a:rPr lang="en-GB" sz="2400" dirty="0"/>
              <a:t>Grice recognised that whilst we could </a:t>
            </a:r>
            <a:r>
              <a:rPr lang="en-GB" sz="2400" b="1" dirty="0">
                <a:solidFill>
                  <a:srgbClr val="FF0000"/>
                </a:solidFill>
              </a:rPr>
              <a:t>choose</a:t>
            </a:r>
            <a:r>
              <a:rPr lang="en-GB" sz="2400" dirty="0"/>
              <a:t> not to follow a maxim, such a choice would be </a:t>
            </a:r>
            <a:r>
              <a:rPr lang="en-GB" sz="2400" b="1" dirty="0">
                <a:solidFill>
                  <a:srgbClr val="FF0000"/>
                </a:solidFill>
              </a:rPr>
              <a:t>conscious</a:t>
            </a:r>
            <a:r>
              <a:rPr lang="en-GB" sz="2400" dirty="0"/>
              <a:t> and </a:t>
            </a:r>
            <a:r>
              <a:rPr lang="en-GB" sz="2400" b="1" dirty="0">
                <a:solidFill>
                  <a:srgbClr val="FF0000"/>
                </a:solidFill>
              </a:rPr>
              <a:t>consequential</a:t>
            </a:r>
            <a:r>
              <a:rPr lang="en-GB" sz="2400" dirty="0">
                <a:solidFill>
                  <a:srgbClr val="FF0000"/>
                </a:solidFill>
              </a:rPr>
              <a:t>. </a:t>
            </a:r>
          </a:p>
          <a:p>
            <a:pPr>
              <a:buFont typeface="Wingdings" charset="0"/>
              <a:buNone/>
            </a:pPr>
            <a:endParaRPr lang="en-GB" sz="2400" dirty="0">
              <a:solidFill>
                <a:srgbClr val="FFFF00"/>
              </a:solidFill>
            </a:endParaRPr>
          </a:p>
          <a:p>
            <a:pPr>
              <a:buFont typeface="Wingdings" charset="0"/>
              <a:buNone/>
            </a:pPr>
            <a:r>
              <a:rPr lang="en-GB" sz="2400" dirty="0"/>
              <a:t>	A speaker can choose to…</a:t>
            </a:r>
          </a:p>
          <a:p>
            <a:pPr>
              <a:buFont typeface="Wingdings" charset="0"/>
              <a:buNone/>
            </a:pPr>
            <a:endParaRPr lang="en-GB" sz="2400" dirty="0"/>
          </a:p>
          <a:p>
            <a:pPr lvl="1"/>
            <a:r>
              <a:rPr lang="ja-JP" altLang="en-GB" sz="2400" b="1" dirty="0">
                <a:solidFill>
                  <a:srgbClr val="FF0000"/>
                </a:solidFill>
                <a:latin typeface="Arial"/>
              </a:rPr>
              <a:t>‘</a:t>
            </a:r>
            <a:r>
              <a:rPr lang="en-GB" sz="2400" b="1" dirty="0">
                <a:solidFill>
                  <a:srgbClr val="FF0000"/>
                </a:solidFill>
              </a:rPr>
              <a:t>violate</a:t>
            </a:r>
            <a:r>
              <a:rPr lang="ja-JP" altLang="en-GB" sz="2400" b="1" dirty="0">
                <a:solidFill>
                  <a:srgbClr val="FF0000"/>
                </a:solidFill>
                <a:latin typeface="Arial"/>
              </a:rPr>
              <a:t>’</a:t>
            </a:r>
            <a:r>
              <a:rPr lang="en-GB" sz="2400" dirty="0">
                <a:solidFill>
                  <a:srgbClr val="FF0000"/>
                </a:solidFill>
              </a:rPr>
              <a:t> </a:t>
            </a:r>
            <a:r>
              <a:rPr lang="en-GB" sz="2400" dirty="0"/>
              <a:t>a maxim </a:t>
            </a:r>
            <a:r>
              <a:rPr lang="en-GB" sz="2400" i="1" dirty="0"/>
              <a:t>and be intentionally misleading.</a:t>
            </a:r>
          </a:p>
          <a:p>
            <a:pPr lvl="1"/>
            <a:r>
              <a:rPr lang="ja-JP" altLang="en-GB" sz="2400" b="1" dirty="0">
                <a:solidFill>
                  <a:srgbClr val="FF0000"/>
                </a:solidFill>
                <a:latin typeface="Arial"/>
              </a:rPr>
              <a:t>‘</a:t>
            </a:r>
            <a:r>
              <a:rPr lang="en-GB" sz="2400" b="1" dirty="0">
                <a:solidFill>
                  <a:srgbClr val="FF0000"/>
                </a:solidFill>
              </a:rPr>
              <a:t>opt out</a:t>
            </a:r>
            <a:r>
              <a:rPr lang="ja-JP" altLang="en-GB" sz="2400" b="1" dirty="0">
                <a:solidFill>
                  <a:srgbClr val="FF0000"/>
                </a:solidFill>
                <a:latin typeface="Arial"/>
              </a:rPr>
              <a:t>’</a:t>
            </a:r>
            <a:r>
              <a:rPr lang="en-GB" sz="2400" dirty="0">
                <a:solidFill>
                  <a:srgbClr val="FF0000"/>
                </a:solidFill>
              </a:rPr>
              <a:t> </a:t>
            </a:r>
            <a:r>
              <a:rPr lang="en-GB" sz="2400" dirty="0"/>
              <a:t>of a maxim </a:t>
            </a:r>
            <a:r>
              <a:rPr lang="en-GB" sz="2400" i="1" dirty="0"/>
              <a:t>and refuse to co-operate</a:t>
            </a:r>
            <a:r>
              <a:rPr lang="en-GB" sz="2400" dirty="0"/>
              <a:t>.</a:t>
            </a:r>
          </a:p>
          <a:p>
            <a:pPr lvl="1"/>
            <a:r>
              <a:rPr lang="en-GB" sz="2400" dirty="0"/>
              <a:t>deal with a </a:t>
            </a:r>
            <a:r>
              <a:rPr lang="ja-JP" altLang="en-GB" sz="2400" b="1" dirty="0">
                <a:solidFill>
                  <a:srgbClr val="FF0000"/>
                </a:solidFill>
                <a:latin typeface="Arial"/>
              </a:rPr>
              <a:t>‘</a:t>
            </a:r>
            <a:r>
              <a:rPr lang="en-GB" sz="2400" b="1" dirty="0">
                <a:solidFill>
                  <a:srgbClr val="FF0000"/>
                </a:solidFill>
              </a:rPr>
              <a:t>clash</a:t>
            </a:r>
            <a:r>
              <a:rPr lang="ja-JP" altLang="en-GB" sz="2400" b="1" dirty="0">
                <a:solidFill>
                  <a:srgbClr val="FF0000"/>
                </a:solidFill>
                <a:latin typeface="Arial"/>
              </a:rPr>
              <a:t>’</a:t>
            </a:r>
            <a:r>
              <a:rPr lang="en-GB" sz="2400" dirty="0"/>
              <a:t> of maxims, </a:t>
            </a:r>
            <a:r>
              <a:rPr lang="en-GB" sz="2400" i="1" dirty="0"/>
              <a:t>for instance, between saying enough and saying all that we know to be true.</a:t>
            </a:r>
          </a:p>
          <a:p>
            <a:pPr lvl="1"/>
            <a:r>
              <a:rPr lang="ja-JP" altLang="en-GB" sz="2400" b="1" dirty="0">
                <a:solidFill>
                  <a:srgbClr val="FF0000"/>
                </a:solidFill>
                <a:latin typeface="Arial"/>
              </a:rPr>
              <a:t>‘</a:t>
            </a:r>
            <a:r>
              <a:rPr lang="en-GB" sz="2400" b="1" dirty="0">
                <a:solidFill>
                  <a:srgbClr val="FF0000"/>
                </a:solidFill>
              </a:rPr>
              <a:t>flout</a:t>
            </a:r>
            <a:r>
              <a:rPr lang="ja-JP" altLang="en-GB" sz="2400" b="1" dirty="0">
                <a:solidFill>
                  <a:srgbClr val="FF0000"/>
                </a:solidFill>
                <a:latin typeface="Arial"/>
              </a:rPr>
              <a:t>’</a:t>
            </a:r>
            <a:r>
              <a:rPr lang="en-GB" sz="2400" dirty="0">
                <a:solidFill>
                  <a:srgbClr val="FF0000"/>
                </a:solidFill>
              </a:rPr>
              <a:t> </a:t>
            </a:r>
            <a:r>
              <a:rPr lang="en-GB" sz="2400" dirty="0"/>
              <a:t>a maxim </a:t>
            </a:r>
            <a:r>
              <a:rPr lang="en-GB" sz="2400" i="1" dirty="0"/>
              <a:t>and be intentionally ironic.</a:t>
            </a:r>
            <a:endParaRPr lang="en-US" sz="2400" i="1" dirty="0"/>
          </a:p>
        </p:txBody>
      </p:sp>
    </p:spTree>
    <p:extLst>
      <p:ext uri="{BB962C8B-B14F-4D97-AF65-F5344CB8AC3E}">
        <p14:creationId xmlns:p14="http://schemas.microsoft.com/office/powerpoint/2010/main" xmlns="" val="491639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kern="0" dirty="0" smtClean="0">
                <a:effectLst/>
                <a:latin typeface="Verdana"/>
              </a:rPr>
              <a:t/>
            </a:r>
            <a:br>
              <a:rPr lang="en-GB" b="1" kern="0" dirty="0" smtClean="0">
                <a:effectLst/>
                <a:latin typeface="Verdana"/>
              </a:rPr>
            </a:br>
            <a:r>
              <a:rPr lang="en-GB" b="1" kern="0" dirty="0" smtClean="0">
                <a:effectLst/>
                <a:latin typeface="Verdana"/>
              </a:rPr>
              <a:t>Basic questions when analysing talk…</a:t>
            </a:r>
            <a:r>
              <a:rPr lang="en-GB" b="1" kern="0" dirty="0" smtClean="0">
                <a:effectLst/>
                <a:latin typeface="Trebuchet MS"/>
              </a:rPr>
              <a:t/>
            </a:r>
            <a:br>
              <a:rPr lang="en-GB" b="1" kern="0" dirty="0" smtClean="0">
                <a:effectLst/>
                <a:latin typeface="Trebuchet MS"/>
              </a:rPr>
            </a:b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effectLst/>
                <a:latin typeface="Verdana"/>
                <a:ea typeface="Times New Roman"/>
                <a:cs typeface="Times New Roman"/>
              </a:rPr>
              <a:t>Who talks most?</a:t>
            </a:r>
            <a:r>
              <a:rPr lang="en-GB" dirty="0" smtClean="0">
                <a:effectLst/>
              </a:rPr>
              <a:t> </a:t>
            </a:r>
          </a:p>
          <a:p>
            <a:pPr marL="0" indent="0">
              <a:buNone/>
            </a:pPr>
            <a:endParaRPr lang="en-GB" dirty="0" smtClean="0"/>
          </a:p>
          <a:p>
            <a:pPr algn="ctr"/>
            <a:r>
              <a:rPr lang="en-GB" dirty="0" smtClean="0">
                <a:effectLst/>
                <a:latin typeface="Verdana"/>
                <a:ea typeface="Times New Roman"/>
              </a:rPr>
              <a:t>Always a key question, but the answer to this question will not always lead us to the </a:t>
            </a:r>
            <a:r>
              <a:rPr lang="en-GB" b="1" dirty="0" smtClean="0">
                <a:effectLst/>
                <a:latin typeface="Verdana"/>
                <a:ea typeface="Times New Roman"/>
              </a:rPr>
              <a:t>dominant</a:t>
            </a:r>
            <a:r>
              <a:rPr lang="en-GB" dirty="0" smtClean="0">
                <a:effectLst/>
                <a:latin typeface="Verdana"/>
                <a:ea typeface="Times New Roman"/>
              </a:rPr>
              <a:t> </a:t>
            </a:r>
            <a:r>
              <a:rPr lang="en-GB" b="1" dirty="0" smtClean="0">
                <a:effectLst/>
                <a:latin typeface="Verdana"/>
                <a:ea typeface="Times New Roman"/>
              </a:rPr>
              <a:t>speaker</a:t>
            </a:r>
            <a:r>
              <a:rPr lang="en-GB" dirty="0" smtClean="0">
                <a:effectLst/>
                <a:latin typeface="Verdana"/>
                <a:ea typeface="Times New Roman"/>
              </a:rPr>
              <a:t>. Sometimes, the most powerful person needs to say very little.</a:t>
            </a:r>
            <a:endParaRPr lang="en-GB" dirty="0" smtClean="0">
              <a:effectLst/>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xmlns="" val="14956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685800" y="274638"/>
            <a:ext cx="7620000" cy="1143000"/>
          </a:xfrm>
        </p:spPr>
        <p:txBody>
          <a:bodyPr/>
          <a:lstStyle/>
          <a:p>
            <a:r>
              <a:rPr lang="ja-JP" altLang="en-GB">
                <a:latin typeface="Arial"/>
              </a:rPr>
              <a:t>‘</a:t>
            </a:r>
            <a:r>
              <a:rPr lang="en-GB"/>
              <a:t>Violating</a:t>
            </a:r>
            <a:r>
              <a:rPr lang="ja-JP" altLang="en-GB">
                <a:latin typeface="Arial"/>
              </a:rPr>
              <a:t>’</a:t>
            </a:r>
            <a:r>
              <a:rPr lang="en-GB"/>
              <a:t> a Maxim</a:t>
            </a:r>
            <a:endParaRPr lang="en-US">
              <a:solidFill>
                <a:srgbClr val="FFFF00"/>
              </a:solidFill>
            </a:endParaRPr>
          </a:p>
        </p:txBody>
      </p:sp>
      <p:sp>
        <p:nvSpPr>
          <p:cNvPr id="75779" name="Rectangle 3"/>
          <p:cNvSpPr>
            <a:spLocks noGrp="1" noChangeArrowheads="1"/>
          </p:cNvSpPr>
          <p:nvPr>
            <p:ph type="body" idx="1"/>
          </p:nvPr>
        </p:nvSpPr>
        <p:spPr>
          <a:xfrm>
            <a:off x="609600" y="1993900"/>
            <a:ext cx="7467600" cy="4114800"/>
          </a:xfrm>
        </p:spPr>
        <p:txBody>
          <a:bodyPr>
            <a:normAutofit lnSpcReduction="10000"/>
          </a:bodyPr>
          <a:lstStyle/>
          <a:p>
            <a:pPr>
              <a:buFont typeface="Wingdings" charset="0"/>
              <a:buNone/>
            </a:pPr>
            <a:r>
              <a:rPr lang="en-GB" sz="2800" b="1" i="1" dirty="0"/>
              <a:t>	</a:t>
            </a:r>
            <a:r>
              <a:rPr lang="en-GB" sz="2400" i="1" dirty="0"/>
              <a:t>In this BBC interview between Jeremy </a:t>
            </a:r>
            <a:r>
              <a:rPr lang="en-GB" sz="2400" i="1" dirty="0" err="1"/>
              <a:t>Paxman</a:t>
            </a:r>
            <a:r>
              <a:rPr lang="en-GB" sz="2400" i="1" dirty="0"/>
              <a:t> and Michael Howard, the leader of the opposition </a:t>
            </a:r>
            <a:r>
              <a:rPr lang="en-GB" sz="2400" i="1" dirty="0">
                <a:solidFill>
                  <a:srgbClr val="FF0000"/>
                </a:solidFill>
              </a:rPr>
              <a:t>violates</a:t>
            </a:r>
            <a:r>
              <a:rPr lang="en-GB" sz="2400" i="1" dirty="0">
                <a:solidFill>
                  <a:srgbClr val="FFFF00"/>
                </a:solidFill>
              </a:rPr>
              <a:t> </a:t>
            </a:r>
            <a:r>
              <a:rPr lang="en-GB" sz="2400" i="1" dirty="0"/>
              <a:t>the maxim of relation by </a:t>
            </a:r>
            <a:r>
              <a:rPr lang="en-GB" sz="2400" i="1" dirty="0">
                <a:solidFill>
                  <a:srgbClr val="FF0000"/>
                </a:solidFill>
              </a:rPr>
              <a:t>not giving an answer that relates to the question:</a:t>
            </a:r>
          </a:p>
          <a:p>
            <a:pPr>
              <a:buFont typeface="Wingdings" charset="0"/>
              <a:buNone/>
            </a:pPr>
            <a:endParaRPr lang="en-GB" sz="2400" i="1" dirty="0"/>
          </a:p>
          <a:p>
            <a:pPr lvl="1">
              <a:buFont typeface="Wingdings" charset="0"/>
              <a:buNone/>
            </a:pPr>
            <a:r>
              <a:rPr lang="en-GB" sz="2400" b="1" dirty="0" err="1">
                <a:solidFill>
                  <a:schemeClr val="tx2"/>
                </a:solidFill>
              </a:rPr>
              <a:t>Paxman</a:t>
            </a:r>
            <a:r>
              <a:rPr lang="en-GB" sz="2400" dirty="0"/>
              <a:t>:	Did you threaten to overrule?</a:t>
            </a:r>
          </a:p>
          <a:p>
            <a:pPr lvl="1">
              <a:buFont typeface="Wingdings" charset="0"/>
              <a:buNone/>
            </a:pPr>
            <a:r>
              <a:rPr lang="en-GB" sz="2400" b="1" dirty="0">
                <a:solidFill>
                  <a:schemeClr val="accent1"/>
                </a:solidFill>
              </a:rPr>
              <a:t>Howard</a:t>
            </a:r>
            <a:r>
              <a:rPr lang="en-GB" sz="2400" dirty="0">
                <a:solidFill>
                  <a:schemeClr val="accent1"/>
                </a:solidFill>
              </a:rPr>
              <a:t>:</a:t>
            </a:r>
            <a:r>
              <a:rPr lang="en-GB" sz="2400" dirty="0"/>
              <a:t>  	</a:t>
            </a:r>
            <a:r>
              <a:rPr lang="en-GB" sz="2400" dirty="0">
                <a:solidFill>
                  <a:srgbClr val="FF0000"/>
                </a:solidFill>
              </a:rPr>
              <a:t>I was not entitled to instruct Derek 			Lewis and I did not instruct him.</a:t>
            </a:r>
          </a:p>
          <a:p>
            <a:pPr lvl="1">
              <a:buFont typeface="Wingdings" charset="0"/>
              <a:buNone/>
            </a:pPr>
            <a:r>
              <a:rPr lang="en-GB" sz="2400" b="1" dirty="0" err="1">
                <a:solidFill>
                  <a:schemeClr val="tx2"/>
                </a:solidFill>
              </a:rPr>
              <a:t>Paxman</a:t>
            </a:r>
            <a:r>
              <a:rPr lang="en-GB" sz="2400" dirty="0"/>
              <a:t>:  	Did you threaten to overrule him?</a:t>
            </a:r>
          </a:p>
          <a:p>
            <a:pPr lvl="1">
              <a:buFont typeface="Wingdings" charset="0"/>
              <a:buNone/>
            </a:pPr>
            <a:r>
              <a:rPr lang="en-GB" sz="2400" b="1" dirty="0">
                <a:solidFill>
                  <a:schemeClr val="accent1"/>
                </a:solidFill>
              </a:rPr>
              <a:t>Howard</a:t>
            </a:r>
            <a:r>
              <a:rPr lang="en-GB" sz="2400" dirty="0">
                <a:solidFill>
                  <a:schemeClr val="accent1"/>
                </a:solidFill>
              </a:rPr>
              <a:t>:</a:t>
            </a:r>
            <a:r>
              <a:rPr lang="en-GB" sz="2400" dirty="0"/>
              <a:t>  	The truth of the matter is that.</a:t>
            </a:r>
            <a:endParaRPr lang="en-US" sz="2400" dirty="0"/>
          </a:p>
        </p:txBody>
      </p:sp>
    </p:spTree>
    <p:extLst>
      <p:ext uri="{BB962C8B-B14F-4D97-AF65-F5344CB8AC3E}">
        <p14:creationId xmlns:p14="http://schemas.microsoft.com/office/powerpoint/2010/main" xmlns="" val="18528238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1447800" y="381000"/>
            <a:ext cx="5943600" cy="1143000"/>
          </a:xfrm>
        </p:spPr>
        <p:txBody>
          <a:bodyPr/>
          <a:lstStyle/>
          <a:p>
            <a:r>
              <a:rPr lang="ja-JP" altLang="en-GB">
                <a:latin typeface="Arial"/>
              </a:rPr>
              <a:t>‘</a:t>
            </a:r>
            <a:r>
              <a:rPr lang="en-GB"/>
              <a:t>Opting out</a:t>
            </a:r>
            <a:r>
              <a:rPr lang="ja-JP" altLang="en-GB">
                <a:latin typeface="Arial"/>
              </a:rPr>
              <a:t>’</a:t>
            </a:r>
            <a:endParaRPr lang="en-US"/>
          </a:p>
        </p:txBody>
      </p:sp>
      <p:sp>
        <p:nvSpPr>
          <p:cNvPr id="74755" name="Rectangle 3"/>
          <p:cNvSpPr>
            <a:spLocks noGrp="1" noChangeArrowheads="1"/>
          </p:cNvSpPr>
          <p:nvPr>
            <p:ph type="body" idx="1"/>
          </p:nvPr>
        </p:nvSpPr>
        <p:spPr>
          <a:xfrm>
            <a:off x="457200" y="1371600"/>
            <a:ext cx="7848600" cy="4800600"/>
          </a:xfrm>
        </p:spPr>
        <p:txBody>
          <a:bodyPr/>
          <a:lstStyle/>
          <a:p>
            <a:pPr marL="609600" indent="-609600">
              <a:buFont typeface="Wingdings" charset="0"/>
              <a:buNone/>
            </a:pPr>
            <a:endParaRPr lang="en-GB" sz="2000" b="1" i="1" dirty="0"/>
          </a:p>
          <a:p>
            <a:pPr marL="609600" indent="-609600">
              <a:buFont typeface="Wingdings" charset="0"/>
              <a:buNone/>
            </a:pPr>
            <a:r>
              <a:rPr lang="en-GB" sz="2000" b="1" i="1" dirty="0"/>
              <a:t>	</a:t>
            </a:r>
            <a:r>
              <a:rPr lang="en-GB" sz="2400" i="1" dirty="0"/>
              <a:t>Here, </a:t>
            </a:r>
            <a:r>
              <a:rPr lang="en-GB" sz="2400" i="1" dirty="0" err="1"/>
              <a:t>Paxman</a:t>
            </a:r>
            <a:r>
              <a:rPr lang="en-GB" sz="2400" i="1" dirty="0"/>
              <a:t> asks the Prime Minister a question; the minister </a:t>
            </a:r>
            <a:r>
              <a:rPr lang="en-GB" sz="2400" i="1" dirty="0">
                <a:solidFill>
                  <a:srgbClr val="FF0000"/>
                </a:solidFill>
              </a:rPr>
              <a:t>opts out </a:t>
            </a:r>
            <a:r>
              <a:rPr lang="en-GB" sz="2400" i="1" dirty="0"/>
              <a:t>of the maxim of relation:</a:t>
            </a:r>
          </a:p>
          <a:p>
            <a:pPr marL="609600" indent="-609600">
              <a:buFont typeface="Wingdings" charset="0"/>
              <a:buNone/>
            </a:pPr>
            <a:endParaRPr lang="en-GB" sz="3600" dirty="0"/>
          </a:p>
          <a:p>
            <a:pPr marL="609600" indent="-609600">
              <a:buClr>
                <a:schemeClr val="tx1"/>
              </a:buClr>
              <a:buFontTx/>
              <a:buNone/>
            </a:pPr>
            <a:r>
              <a:rPr lang="en-GB" dirty="0"/>
              <a:t>	</a:t>
            </a:r>
            <a:r>
              <a:rPr lang="en-GB" sz="2400" b="1" dirty="0" err="1"/>
              <a:t>Paxman</a:t>
            </a:r>
            <a:r>
              <a:rPr lang="en-GB" sz="2400" dirty="0"/>
              <a:t>: 	</a:t>
            </a:r>
            <a:r>
              <a:rPr lang="ja-JP" altLang="en-GB" sz="2400" dirty="0">
                <a:latin typeface="Arial"/>
              </a:rPr>
              <a:t>“</a:t>
            </a:r>
            <a:r>
              <a:rPr lang="en-GB" sz="2400" dirty="0"/>
              <a:t>When will war become inevitable?</a:t>
            </a:r>
            <a:r>
              <a:rPr lang="ja-JP" altLang="en-GB" sz="2400" dirty="0">
                <a:latin typeface="Arial"/>
              </a:rPr>
              <a:t>”</a:t>
            </a:r>
            <a:endParaRPr lang="en-GB" sz="2400" dirty="0"/>
          </a:p>
          <a:p>
            <a:pPr marL="609600" indent="-609600">
              <a:buClr>
                <a:schemeClr val="tx1"/>
              </a:buClr>
              <a:buFontTx/>
              <a:buNone/>
            </a:pPr>
            <a:r>
              <a:rPr lang="en-GB" sz="2400" dirty="0"/>
              <a:t>	</a:t>
            </a:r>
            <a:r>
              <a:rPr lang="en-GB" sz="2400" b="1" dirty="0"/>
              <a:t>PM</a:t>
            </a:r>
            <a:r>
              <a:rPr lang="en-GB" sz="2400" dirty="0"/>
              <a:t>:	</a:t>
            </a:r>
            <a:r>
              <a:rPr lang="ja-JP" altLang="en-GB" sz="2400" dirty="0">
                <a:latin typeface="Arial"/>
              </a:rPr>
              <a:t>“</a:t>
            </a:r>
            <a:r>
              <a:rPr lang="en-GB" sz="2400" dirty="0"/>
              <a:t>Well I know you have to ask that question 		</a:t>
            </a:r>
            <a:r>
              <a:rPr lang="en-GB" sz="2400" dirty="0">
                <a:solidFill>
                  <a:srgbClr val="FF0000"/>
                </a:solidFill>
              </a:rPr>
              <a:t>	but it</a:t>
            </a:r>
            <a:r>
              <a:rPr lang="ja-JP" altLang="en-GB" sz="2400" dirty="0">
                <a:solidFill>
                  <a:srgbClr val="FF0000"/>
                </a:solidFill>
                <a:latin typeface="Arial"/>
              </a:rPr>
              <a:t>’</a:t>
            </a:r>
            <a:r>
              <a:rPr lang="en-GB" sz="2400" dirty="0">
                <a:solidFill>
                  <a:srgbClr val="FF0000"/>
                </a:solidFill>
              </a:rPr>
              <a:t>s the kind of question I cannot answer.</a:t>
            </a:r>
            <a:r>
              <a:rPr lang="ja-JP" altLang="en-GB" sz="2400" dirty="0">
                <a:solidFill>
                  <a:srgbClr val="FF0000"/>
                </a:solidFill>
                <a:latin typeface="Arial"/>
              </a:rPr>
              <a:t>”</a:t>
            </a:r>
            <a:endParaRPr lang="en-US" sz="2400" dirty="0">
              <a:solidFill>
                <a:srgbClr val="FF0000"/>
              </a:solidFill>
            </a:endParaRPr>
          </a:p>
        </p:txBody>
      </p:sp>
    </p:spTree>
    <p:extLst>
      <p:ext uri="{BB962C8B-B14F-4D97-AF65-F5344CB8AC3E}">
        <p14:creationId xmlns:p14="http://schemas.microsoft.com/office/powerpoint/2010/main" xmlns="" val="40734360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1536700" y="457200"/>
            <a:ext cx="5715000" cy="1143000"/>
          </a:xfrm>
        </p:spPr>
        <p:txBody>
          <a:bodyPr/>
          <a:lstStyle/>
          <a:p>
            <a:r>
              <a:rPr lang="ja-JP" altLang="en-GB">
                <a:latin typeface="Arial"/>
              </a:rPr>
              <a:t>‘</a:t>
            </a:r>
            <a:r>
              <a:rPr lang="en-GB"/>
              <a:t>Flouting</a:t>
            </a:r>
            <a:r>
              <a:rPr lang="ja-JP" altLang="en-GB">
                <a:latin typeface="Arial"/>
              </a:rPr>
              <a:t>’</a:t>
            </a:r>
            <a:endParaRPr lang="en-GB" i="1"/>
          </a:p>
        </p:txBody>
      </p:sp>
      <p:sp>
        <p:nvSpPr>
          <p:cNvPr id="123907" name="Rectangle 3"/>
          <p:cNvSpPr>
            <a:spLocks noGrp="1" noChangeArrowheads="1"/>
          </p:cNvSpPr>
          <p:nvPr>
            <p:ph type="body" idx="1"/>
          </p:nvPr>
        </p:nvSpPr>
        <p:spPr>
          <a:xfrm>
            <a:off x="609600" y="1905000"/>
            <a:ext cx="7848600" cy="1778000"/>
          </a:xfrm>
        </p:spPr>
        <p:txBody>
          <a:bodyPr/>
          <a:lstStyle/>
          <a:p>
            <a:r>
              <a:rPr lang="en-GB" sz="2400" b="1" i="1" dirty="0"/>
              <a:t>This is the most important </a:t>
            </a:r>
            <a:r>
              <a:rPr lang="ja-JP" altLang="en-GB" sz="2400" b="1" i="1" dirty="0">
                <a:latin typeface="Arial"/>
              </a:rPr>
              <a:t>‘</a:t>
            </a:r>
            <a:r>
              <a:rPr lang="en-GB" sz="2400" b="1" i="1" dirty="0"/>
              <a:t>use</a:t>
            </a:r>
            <a:r>
              <a:rPr lang="ja-JP" altLang="en-GB" sz="2400" b="1" i="1" dirty="0">
                <a:latin typeface="Arial"/>
              </a:rPr>
              <a:t>’</a:t>
            </a:r>
            <a:r>
              <a:rPr lang="en-GB" sz="2400" b="1" i="1" dirty="0"/>
              <a:t> of Grice</a:t>
            </a:r>
            <a:r>
              <a:rPr lang="ja-JP" altLang="en-GB" sz="2400" b="1" i="1" dirty="0">
                <a:latin typeface="Arial"/>
              </a:rPr>
              <a:t>’</a:t>
            </a:r>
            <a:r>
              <a:rPr lang="en-GB" sz="2400" b="1" i="1" dirty="0"/>
              <a:t>s maxims.</a:t>
            </a:r>
          </a:p>
          <a:p>
            <a:r>
              <a:rPr lang="en-GB" sz="2400" b="1" i="1" dirty="0"/>
              <a:t>Unlike </a:t>
            </a:r>
            <a:r>
              <a:rPr lang="ja-JP" altLang="en-GB" sz="2400" b="1" i="1" dirty="0">
                <a:latin typeface="Arial"/>
              </a:rPr>
              <a:t>‘</a:t>
            </a:r>
            <a:r>
              <a:rPr lang="en-GB" sz="2400" b="1" i="1" dirty="0"/>
              <a:t>violating</a:t>
            </a:r>
            <a:r>
              <a:rPr lang="ja-JP" altLang="en-GB" sz="2400" b="1" i="1" dirty="0">
                <a:latin typeface="Arial"/>
              </a:rPr>
              <a:t>’</a:t>
            </a:r>
            <a:r>
              <a:rPr lang="en-GB" sz="2400" b="1" i="1" dirty="0"/>
              <a:t>, </a:t>
            </a:r>
            <a:r>
              <a:rPr lang="ja-JP" altLang="en-GB" sz="2400" b="1" i="1" dirty="0">
                <a:latin typeface="Arial"/>
              </a:rPr>
              <a:t>‘</a:t>
            </a:r>
            <a:r>
              <a:rPr lang="en-GB" sz="2400" b="1" i="1" dirty="0"/>
              <a:t>flouting</a:t>
            </a:r>
            <a:r>
              <a:rPr lang="ja-JP" altLang="en-GB" sz="2400" b="1" i="1" dirty="0">
                <a:latin typeface="Arial"/>
              </a:rPr>
              <a:t>’</a:t>
            </a:r>
            <a:r>
              <a:rPr lang="en-GB" sz="2400" b="1" i="1" dirty="0"/>
              <a:t> a maxim allows a speaker to signal that although they seem to be </a:t>
            </a:r>
            <a:r>
              <a:rPr lang="ja-JP" altLang="en-GB" sz="2400" b="1" i="1" dirty="0">
                <a:latin typeface="Arial"/>
              </a:rPr>
              <a:t>‘</a:t>
            </a:r>
            <a:r>
              <a:rPr lang="en-GB" sz="2400" b="1" i="1" dirty="0"/>
              <a:t>violating</a:t>
            </a:r>
            <a:r>
              <a:rPr lang="ja-JP" altLang="en-GB" sz="2400" b="1" i="1" dirty="0">
                <a:latin typeface="Arial"/>
              </a:rPr>
              <a:t>’</a:t>
            </a:r>
            <a:r>
              <a:rPr lang="en-GB" sz="2400" b="1" i="1" dirty="0"/>
              <a:t> a maxim, </a:t>
            </a:r>
            <a:r>
              <a:rPr lang="en-GB" sz="2400" b="1" i="1" dirty="0">
                <a:solidFill>
                  <a:srgbClr val="FF0000"/>
                </a:solidFill>
              </a:rPr>
              <a:t>they are still co-operating.</a:t>
            </a:r>
          </a:p>
          <a:p>
            <a:pPr>
              <a:buFont typeface="Wingdings" charset="0"/>
              <a:buNone/>
            </a:pPr>
            <a:endParaRPr lang="en-GB" sz="2400" dirty="0"/>
          </a:p>
        </p:txBody>
      </p:sp>
      <p:sp>
        <p:nvSpPr>
          <p:cNvPr id="123908" name="Text Box 4"/>
          <p:cNvSpPr txBox="1">
            <a:spLocks noChangeArrowheads="1"/>
          </p:cNvSpPr>
          <p:nvPr/>
        </p:nvSpPr>
        <p:spPr bwMode="auto">
          <a:xfrm>
            <a:off x="4508500" y="5499100"/>
            <a:ext cx="4267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GB" sz="2000" i="1" dirty="0">
                <a:solidFill>
                  <a:srgbClr val="FF0000"/>
                </a:solidFill>
              </a:rPr>
              <a:t>Which leads us very nicely on to Grice</a:t>
            </a:r>
            <a:r>
              <a:rPr lang="ja-JP" altLang="en-GB" sz="2000" i="1" dirty="0">
                <a:solidFill>
                  <a:srgbClr val="FF0000"/>
                </a:solidFill>
                <a:latin typeface="Arial"/>
              </a:rPr>
              <a:t>’</a:t>
            </a:r>
            <a:r>
              <a:rPr lang="en-GB" sz="2000" i="1" dirty="0">
                <a:solidFill>
                  <a:srgbClr val="FF0000"/>
                </a:solidFill>
              </a:rPr>
              <a:t>s key idea of </a:t>
            </a:r>
            <a:r>
              <a:rPr lang="ja-JP" altLang="en-GB" sz="2000" i="1" dirty="0">
                <a:solidFill>
                  <a:srgbClr val="FF0000"/>
                </a:solidFill>
                <a:latin typeface="Arial"/>
              </a:rPr>
              <a:t>“</a:t>
            </a:r>
            <a:r>
              <a:rPr lang="en-GB" sz="2000" i="1" dirty="0" err="1">
                <a:solidFill>
                  <a:srgbClr val="FF0000"/>
                </a:solidFill>
              </a:rPr>
              <a:t>Implicature</a:t>
            </a:r>
            <a:r>
              <a:rPr lang="ja-JP" altLang="en-GB" sz="2000" i="1" dirty="0">
                <a:solidFill>
                  <a:srgbClr val="FF0000"/>
                </a:solidFill>
                <a:latin typeface="Arial"/>
              </a:rPr>
              <a:t>”</a:t>
            </a:r>
            <a:r>
              <a:rPr lang="en-GB" sz="2000" i="1" dirty="0">
                <a:solidFill>
                  <a:srgbClr val="FF0000"/>
                </a:solidFill>
              </a:rPr>
              <a:t>…</a:t>
            </a:r>
          </a:p>
        </p:txBody>
      </p:sp>
      <p:pic>
        <p:nvPicPr>
          <p:cNvPr id="123910" name="Picture 6" descr="margehom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7275" y="3614738"/>
            <a:ext cx="1838325" cy="2476500"/>
          </a:xfrm>
          <a:prstGeom prst="rect">
            <a:avLst/>
          </a:prstGeom>
          <a:noFill/>
          <a:extLst>
            <a:ext uri="{909E8E84-426E-40dd-AFC4-6F175D3DCCD1}">
              <a14:hiddenFill xmlns:a14="http://schemas.microsoft.com/office/drawing/2010/main" xmlns="">
                <a:solidFill>
                  <a:srgbClr val="FFFFFF"/>
                </a:solidFill>
              </a14:hiddenFill>
            </a:ext>
          </a:extLst>
        </p:spPr>
      </p:pic>
      <p:sp>
        <p:nvSpPr>
          <p:cNvPr id="123911" name="Text Box 7"/>
          <p:cNvSpPr txBox="1">
            <a:spLocks noChangeArrowheads="1"/>
          </p:cNvSpPr>
          <p:nvPr/>
        </p:nvSpPr>
        <p:spPr bwMode="auto">
          <a:xfrm>
            <a:off x="3565525" y="4189413"/>
            <a:ext cx="45593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ja-JP" altLang="en-GB" b="1">
                <a:latin typeface="Arial"/>
              </a:rPr>
              <a:t>“</a:t>
            </a:r>
            <a:r>
              <a:rPr lang="en-GB" b="1"/>
              <a:t>Mmm… Do</a:t>
            </a:r>
            <a:r>
              <a:rPr lang="ja-JP" altLang="en-GB" b="1">
                <a:latin typeface="Arial"/>
              </a:rPr>
              <a:t>’</a:t>
            </a:r>
            <a:r>
              <a:rPr lang="en-GB" b="1"/>
              <a:t>nuts…</a:t>
            </a:r>
            <a:r>
              <a:rPr lang="ja-JP" altLang="en-GB" b="1">
                <a:latin typeface="Arial"/>
              </a:rPr>
              <a:t>”</a:t>
            </a:r>
            <a:endParaRPr lang="en-GB" b="1"/>
          </a:p>
          <a:p>
            <a:r>
              <a:rPr lang="ja-JP" altLang="en-GB" b="1">
                <a:latin typeface="Arial"/>
              </a:rPr>
              <a:t>“</a:t>
            </a:r>
            <a:r>
              <a:rPr lang="en-GB" b="1"/>
              <a:t>Homie, those pants look awful tight to me.</a:t>
            </a:r>
            <a:r>
              <a:rPr lang="ja-JP" altLang="en-GB" b="1">
                <a:latin typeface="Arial"/>
              </a:rPr>
              <a:t>”</a:t>
            </a:r>
            <a:endParaRPr lang="en-GB" b="1"/>
          </a:p>
        </p:txBody>
      </p:sp>
    </p:spTree>
    <p:extLst>
      <p:ext uri="{BB962C8B-B14F-4D97-AF65-F5344CB8AC3E}">
        <p14:creationId xmlns:p14="http://schemas.microsoft.com/office/powerpoint/2010/main" xmlns="" val="765354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457200" y="609600"/>
            <a:ext cx="8229600" cy="1143000"/>
          </a:xfrm>
        </p:spPr>
        <p:txBody>
          <a:bodyPr/>
          <a:lstStyle/>
          <a:p>
            <a:r>
              <a:rPr lang="ja-JP" altLang="en-GB" dirty="0">
                <a:latin typeface="Arial"/>
              </a:rPr>
              <a:t>‘</a:t>
            </a:r>
            <a:r>
              <a:rPr lang="en-GB" dirty="0"/>
              <a:t>Conversational </a:t>
            </a:r>
            <a:r>
              <a:rPr lang="en-GB" dirty="0" err="1"/>
              <a:t>Implicature</a:t>
            </a:r>
            <a:r>
              <a:rPr lang="ja-JP" altLang="en-GB" dirty="0">
                <a:latin typeface="Arial"/>
              </a:rPr>
              <a:t>’</a:t>
            </a:r>
            <a:r>
              <a:rPr lang="en-GB" dirty="0"/>
              <a:t/>
            </a:r>
            <a:br>
              <a:rPr lang="en-GB" dirty="0"/>
            </a:br>
            <a:r>
              <a:rPr lang="en-GB" sz="2400" i="1" dirty="0">
                <a:solidFill>
                  <a:srgbClr val="F9F541"/>
                </a:solidFill>
              </a:rPr>
              <a:t> </a:t>
            </a:r>
            <a:r>
              <a:rPr lang="ja-JP" altLang="en-GB" sz="2400" i="1" dirty="0">
                <a:solidFill>
                  <a:srgbClr val="FF0000"/>
                </a:solidFill>
                <a:latin typeface="Arial"/>
              </a:rPr>
              <a:t>‘</a:t>
            </a:r>
            <a:r>
              <a:rPr lang="en-GB" sz="2400" i="1" dirty="0">
                <a:solidFill>
                  <a:srgbClr val="FF0000"/>
                </a:solidFill>
              </a:rPr>
              <a:t>Gricean Pragmatics</a:t>
            </a:r>
            <a:r>
              <a:rPr lang="ja-JP" altLang="en-GB" sz="2400" i="1" dirty="0">
                <a:solidFill>
                  <a:srgbClr val="FF0000"/>
                </a:solidFill>
                <a:latin typeface="Arial"/>
              </a:rPr>
              <a:t>’</a:t>
            </a:r>
            <a:r>
              <a:rPr lang="en-GB" sz="2400" i="1" dirty="0">
                <a:solidFill>
                  <a:srgbClr val="FF0000"/>
                </a:solidFill>
              </a:rPr>
              <a:t> – knowing what </a:t>
            </a:r>
            <a:r>
              <a:rPr lang="en-GB" sz="2400" i="1" dirty="0" err="1">
                <a:solidFill>
                  <a:srgbClr val="FF0000"/>
                </a:solidFill>
              </a:rPr>
              <a:t>isn</a:t>
            </a:r>
            <a:r>
              <a:rPr lang="ja-JP" altLang="en-GB" sz="2400" i="1" dirty="0">
                <a:solidFill>
                  <a:srgbClr val="FF0000"/>
                </a:solidFill>
                <a:latin typeface="Arial"/>
              </a:rPr>
              <a:t>’</a:t>
            </a:r>
            <a:r>
              <a:rPr lang="en-GB" sz="2400" i="1" dirty="0">
                <a:solidFill>
                  <a:srgbClr val="FF0000"/>
                </a:solidFill>
              </a:rPr>
              <a:t>t said </a:t>
            </a:r>
            <a:endParaRPr lang="en-US" sz="2400" i="1" dirty="0">
              <a:solidFill>
                <a:srgbClr val="FF0000"/>
              </a:solidFill>
            </a:endParaRPr>
          </a:p>
        </p:txBody>
      </p:sp>
      <p:sp>
        <p:nvSpPr>
          <p:cNvPr id="73731" name="Rectangle 3"/>
          <p:cNvSpPr>
            <a:spLocks noGrp="1" noChangeArrowheads="1"/>
          </p:cNvSpPr>
          <p:nvPr>
            <p:ph type="body" idx="1"/>
          </p:nvPr>
        </p:nvSpPr>
        <p:spPr>
          <a:xfrm>
            <a:off x="914400" y="2438400"/>
            <a:ext cx="7315200" cy="3429000"/>
          </a:xfrm>
        </p:spPr>
        <p:txBody>
          <a:bodyPr>
            <a:normAutofit lnSpcReduction="10000"/>
          </a:bodyPr>
          <a:lstStyle/>
          <a:p>
            <a:pPr>
              <a:lnSpc>
                <a:spcPct val="90000"/>
              </a:lnSpc>
            </a:pPr>
            <a:r>
              <a:rPr lang="en-GB" sz="2400" dirty="0"/>
              <a:t>What Grice called </a:t>
            </a:r>
            <a:r>
              <a:rPr lang="ja-JP" altLang="en-GB" sz="2400" dirty="0">
                <a:latin typeface="Arial"/>
              </a:rPr>
              <a:t>‘</a:t>
            </a:r>
            <a:r>
              <a:rPr lang="en-GB" sz="2400" dirty="0" err="1"/>
              <a:t>implicature</a:t>
            </a:r>
            <a:r>
              <a:rPr lang="ja-JP" altLang="en-GB" sz="2400" dirty="0">
                <a:latin typeface="Arial"/>
              </a:rPr>
              <a:t>’</a:t>
            </a:r>
            <a:r>
              <a:rPr lang="en-GB" sz="2400" dirty="0"/>
              <a:t> occurs </a:t>
            </a:r>
            <a:r>
              <a:rPr lang="en-GB" sz="2400" dirty="0">
                <a:solidFill>
                  <a:srgbClr val="FF0000"/>
                </a:solidFill>
              </a:rPr>
              <a:t>when a speaker chooses to </a:t>
            </a:r>
            <a:r>
              <a:rPr lang="en-GB" sz="2400" b="1" dirty="0">
                <a:solidFill>
                  <a:srgbClr val="FF0000"/>
                </a:solidFill>
              </a:rPr>
              <a:t>flout</a:t>
            </a:r>
            <a:r>
              <a:rPr lang="en-GB" sz="2400" dirty="0">
                <a:solidFill>
                  <a:srgbClr val="FF0000"/>
                </a:solidFill>
              </a:rPr>
              <a:t> a maxim.</a:t>
            </a:r>
          </a:p>
          <a:p>
            <a:pPr>
              <a:lnSpc>
                <a:spcPct val="90000"/>
              </a:lnSpc>
            </a:pPr>
            <a:endParaRPr lang="en-GB" sz="2400" dirty="0">
              <a:solidFill>
                <a:srgbClr val="FFFF00"/>
              </a:solidFill>
            </a:endParaRPr>
          </a:p>
          <a:p>
            <a:pPr>
              <a:lnSpc>
                <a:spcPct val="90000"/>
              </a:lnSpc>
            </a:pPr>
            <a:r>
              <a:rPr lang="en-GB" sz="2400" dirty="0"/>
              <a:t>The listener, </a:t>
            </a:r>
            <a:r>
              <a:rPr lang="en-GB" sz="2400" i="1" dirty="0"/>
              <a:t>assuming that the speaker still intends being cooperative</a:t>
            </a:r>
            <a:r>
              <a:rPr lang="en-GB" sz="2400" dirty="0"/>
              <a:t>, looks for meaning </a:t>
            </a:r>
            <a:r>
              <a:rPr lang="en-GB" sz="2400" i="1" dirty="0"/>
              <a:t>other than that which is said.</a:t>
            </a:r>
          </a:p>
          <a:p>
            <a:pPr>
              <a:lnSpc>
                <a:spcPct val="90000"/>
              </a:lnSpc>
              <a:buFont typeface="Wingdings" charset="0"/>
              <a:buNone/>
            </a:pPr>
            <a:endParaRPr lang="en-GB" sz="2400" i="1" dirty="0"/>
          </a:p>
          <a:p>
            <a:pPr>
              <a:lnSpc>
                <a:spcPct val="90000"/>
              </a:lnSpc>
            </a:pPr>
            <a:r>
              <a:rPr lang="en-GB" sz="2400" dirty="0"/>
              <a:t>The intended meaning will be arrived at through the speaker working out the </a:t>
            </a:r>
            <a:r>
              <a:rPr lang="en-GB" sz="2400" b="1" i="1" dirty="0">
                <a:solidFill>
                  <a:srgbClr val="FF0000"/>
                </a:solidFill>
              </a:rPr>
              <a:t>pragmatic</a:t>
            </a:r>
            <a:r>
              <a:rPr lang="en-GB" sz="2400" i="1" dirty="0">
                <a:solidFill>
                  <a:srgbClr val="FF0000"/>
                </a:solidFill>
              </a:rPr>
              <a:t> </a:t>
            </a:r>
            <a:r>
              <a:rPr lang="en-GB" sz="2400" b="1" i="1" dirty="0">
                <a:solidFill>
                  <a:srgbClr val="FF0000"/>
                </a:solidFill>
              </a:rPr>
              <a:t>force</a:t>
            </a:r>
            <a:r>
              <a:rPr lang="en-GB" sz="2400" dirty="0">
                <a:solidFill>
                  <a:srgbClr val="FF0000"/>
                </a:solidFill>
              </a:rPr>
              <a:t> </a:t>
            </a:r>
            <a:r>
              <a:rPr lang="en-GB" sz="2400" dirty="0"/>
              <a:t>of the utterance rather than its </a:t>
            </a:r>
            <a:r>
              <a:rPr lang="en-GB" sz="2400" b="1" i="1" dirty="0">
                <a:solidFill>
                  <a:srgbClr val="FF0000"/>
                </a:solidFill>
              </a:rPr>
              <a:t>semantic</a:t>
            </a:r>
            <a:r>
              <a:rPr lang="en-GB" sz="2400" i="1" dirty="0">
                <a:solidFill>
                  <a:srgbClr val="FF0000"/>
                </a:solidFill>
              </a:rPr>
              <a:t> </a:t>
            </a:r>
            <a:r>
              <a:rPr lang="en-GB" sz="2400" b="1" i="1" dirty="0">
                <a:solidFill>
                  <a:srgbClr val="FF0000"/>
                </a:solidFill>
              </a:rPr>
              <a:t>sense</a:t>
            </a:r>
            <a:r>
              <a:rPr lang="en-GB" sz="2400" dirty="0">
                <a:solidFill>
                  <a:srgbClr val="FF0000"/>
                </a:solidFill>
              </a:rPr>
              <a:t>.</a:t>
            </a:r>
            <a:endParaRPr lang="en-GB" sz="2400" i="1" dirty="0">
              <a:solidFill>
                <a:srgbClr val="FF0000"/>
              </a:solidFill>
            </a:endParaRPr>
          </a:p>
        </p:txBody>
      </p:sp>
    </p:spTree>
    <p:extLst>
      <p:ext uri="{BB962C8B-B14F-4D97-AF65-F5344CB8AC3E}">
        <p14:creationId xmlns:p14="http://schemas.microsoft.com/office/powerpoint/2010/main" xmlns="" val="365782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r>
              <a:rPr lang="en-GB" sz="4000">
                <a:effectLst/>
              </a:rPr>
              <a:t>Implicature</a:t>
            </a:r>
            <a:br>
              <a:rPr lang="en-GB" sz="4000">
                <a:effectLst/>
              </a:rPr>
            </a:br>
            <a:r>
              <a:rPr lang="en-GB" sz="2400" i="1">
                <a:effectLst/>
              </a:rPr>
              <a:t>Flouting the maxim of quantity… </a:t>
            </a:r>
            <a:endParaRPr lang="en-GB" sz="4000" i="1">
              <a:effectLst/>
            </a:endParaRPr>
          </a:p>
        </p:txBody>
      </p:sp>
      <p:sp>
        <p:nvSpPr>
          <p:cNvPr id="154627" name="Rectangle 3"/>
          <p:cNvSpPr>
            <a:spLocks noGrp="1" noChangeArrowheads="1"/>
          </p:cNvSpPr>
          <p:nvPr>
            <p:ph type="body" idx="1"/>
          </p:nvPr>
        </p:nvSpPr>
        <p:spPr/>
        <p:txBody>
          <a:bodyPr>
            <a:normAutofit lnSpcReduction="10000"/>
          </a:bodyPr>
          <a:lstStyle/>
          <a:p>
            <a:pPr marL="533400" indent="-533400">
              <a:buFont typeface="Wingdings" charset="0"/>
              <a:buNone/>
            </a:pPr>
            <a:r>
              <a:rPr lang="en-GB" sz="2400" dirty="0">
                <a:effectLst/>
              </a:rPr>
              <a:t>A:	I hear you went to the theatre last night; what play did you see?</a:t>
            </a:r>
          </a:p>
          <a:p>
            <a:pPr marL="533400" indent="-533400">
              <a:buFont typeface="Wingdings" charset="0"/>
              <a:buNone/>
            </a:pPr>
            <a:r>
              <a:rPr lang="en-GB" sz="2400" dirty="0">
                <a:effectLst/>
              </a:rPr>
              <a:t>B: 	Well, I watched a number of people stand on the stage in Elizabethan costumes uttering series of sentences which corresponded closely with the script of </a:t>
            </a:r>
            <a:r>
              <a:rPr lang="en-GB" sz="2400" i="1" dirty="0">
                <a:effectLst/>
              </a:rPr>
              <a:t>Twelfth Night</a:t>
            </a:r>
            <a:r>
              <a:rPr lang="en-GB" sz="2400" dirty="0">
                <a:effectLst/>
              </a:rPr>
              <a:t>.</a:t>
            </a:r>
          </a:p>
          <a:p>
            <a:pPr marL="533400" indent="-533400">
              <a:buFont typeface="Wingdings" charset="0"/>
              <a:buNone/>
            </a:pPr>
            <a:r>
              <a:rPr lang="en-GB" dirty="0">
                <a:effectLst/>
              </a:rPr>
              <a:t>	</a:t>
            </a:r>
          </a:p>
          <a:p>
            <a:pPr marL="533400" indent="-533400">
              <a:buFont typeface="Wingdings" charset="0"/>
              <a:buNone/>
            </a:pPr>
            <a:r>
              <a:rPr lang="en-GB" dirty="0">
                <a:effectLst/>
              </a:rPr>
              <a:t>	</a:t>
            </a:r>
            <a:r>
              <a:rPr lang="en-GB" sz="2800" i="1" dirty="0">
                <a:solidFill>
                  <a:srgbClr val="FF0000"/>
                </a:solidFill>
                <a:effectLst/>
              </a:rPr>
              <a:t>Here, B</a:t>
            </a:r>
            <a:r>
              <a:rPr lang="ja-JP" altLang="en-GB" sz="2800" i="1" dirty="0">
                <a:solidFill>
                  <a:srgbClr val="FF0000"/>
                </a:solidFill>
                <a:effectLst/>
                <a:latin typeface="Arial"/>
              </a:rPr>
              <a:t>’</a:t>
            </a:r>
            <a:r>
              <a:rPr lang="en-GB" sz="2800" i="1" dirty="0">
                <a:solidFill>
                  <a:srgbClr val="FF0000"/>
                </a:solidFill>
                <a:effectLst/>
              </a:rPr>
              <a:t>s verbose answer, although it </a:t>
            </a:r>
            <a:r>
              <a:rPr lang="en-GB" sz="2800" i="1" dirty="0" err="1">
                <a:solidFill>
                  <a:srgbClr val="FF0000"/>
                </a:solidFill>
                <a:effectLst/>
              </a:rPr>
              <a:t>doesn</a:t>
            </a:r>
            <a:r>
              <a:rPr lang="ja-JP" altLang="en-GB" sz="2800" i="1" dirty="0">
                <a:solidFill>
                  <a:srgbClr val="FF0000"/>
                </a:solidFill>
                <a:effectLst/>
                <a:latin typeface="Arial"/>
              </a:rPr>
              <a:t>’</a:t>
            </a:r>
            <a:r>
              <a:rPr lang="en-GB" sz="2800" i="1" dirty="0">
                <a:solidFill>
                  <a:srgbClr val="FF0000"/>
                </a:solidFill>
                <a:effectLst/>
              </a:rPr>
              <a:t>t say anything more than </a:t>
            </a:r>
            <a:r>
              <a:rPr lang="ja-JP" altLang="en-GB" sz="2800" i="1" dirty="0">
                <a:solidFill>
                  <a:srgbClr val="FF0000"/>
                </a:solidFill>
                <a:effectLst/>
                <a:latin typeface="Arial"/>
              </a:rPr>
              <a:t>“</a:t>
            </a:r>
            <a:r>
              <a:rPr lang="en-GB" sz="2800" i="1" dirty="0">
                <a:solidFill>
                  <a:srgbClr val="FF0000"/>
                </a:solidFill>
                <a:effectLst/>
              </a:rPr>
              <a:t>I saw a performance of Twelfth Night,</a:t>
            </a:r>
            <a:r>
              <a:rPr lang="ja-JP" altLang="en-GB" sz="2800" i="1" dirty="0">
                <a:solidFill>
                  <a:srgbClr val="FF0000"/>
                </a:solidFill>
                <a:effectLst/>
                <a:latin typeface="Arial"/>
              </a:rPr>
              <a:t>”</a:t>
            </a:r>
            <a:r>
              <a:rPr lang="en-GB" sz="2800" i="1" dirty="0">
                <a:solidFill>
                  <a:srgbClr val="FF0000"/>
                </a:solidFill>
                <a:effectLst/>
              </a:rPr>
              <a:t> invites A to infer that the performers were doing a miserably bad job of acting.</a:t>
            </a:r>
          </a:p>
          <a:p>
            <a:pPr marL="533400" indent="-533400"/>
            <a:endParaRPr lang="en-GB" dirty="0"/>
          </a:p>
        </p:txBody>
      </p:sp>
    </p:spTree>
    <p:extLst>
      <p:ext uri="{BB962C8B-B14F-4D97-AF65-F5344CB8AC3E}">
        <p14:creationId xmlns:p14="http://schemas.microsoft.com/office/powerpoint/2010/main" xmlns="" val="23206000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a:xfrm>
            <a:off x="381000" y="457200"/>
            <a:ext cx="8229600" cy="1143000"/>
          </a:xfrm>
        </p:spPr>
        <p:txBody>
          <a:bodyPr>
            <a:normAutofit fontScale="90000"/>
          </a:bodyPr>
          <a:lstStyle/>
          <a:p>
            <a:r>
              <a:rPr lang="en-GB" sz="4000">
                <a:effectLst/>
              </a:rPr>
              <a:t>Implicature</a:t>
            </a:r>
            <a:br>
              <a:rPr lang="en-GB" sz="4000">
                <a:effectLst/>
              </a:rPr>
            </a:br>
            <a:r>
              <a:rPr lang="en-GB" sz="4000">
                <a:effectLst/>
              </a:rPr>
              <a:t> </a:t>
            </a:r>
            <a:r>
              <a:rPr lang="en-GB" sz="2400" i="1">
                <a:effectLst/>
              </a:rPr>
              <a:t>Flouting the maxim of quality</a:t>
            </a:r>
            <a:endParaRPr lang="en-GB" sz="2400">
              <a:effectLst/>
            </a:endParaRPr>
          </a:p>
        </p:txBody>
      </p:sp>
      <p:sp>
        <p:nvSpPr>
          <p:cNvPr id="155651" name="Rectangle 3"/>
          <p:cNvSpPr>
            <a:spLocks noGrp="1" noChangeArrowheads="1"/>
          </p:cNvSpPr>
          <p:nvPr>
            <p:ph type="body" idx="1"/>
          </p:nvPr>
        </p:nvSpPr>
        <p:spPr>
          <a:xfrm>
            <a:off x="457200" y="2438400"/>
            <a:ext cx="7696200" cy="2895600"/>
          </a:xfrm>
        </p:spPr>
        <p:txBody>
          <a:bodyPr/>
          <a:lstStyle/>
          <a:p>
            <a:pPr>
              <a:buFont typeface="Wingdings" charset="0"/>
              <a:buNone/>
            </a:pPr>
            <a:r>
              <a:rPr lang="en-GB" sz="2400" dirty="0">
                <a:effectLst/>
              </a:rPr>
              <a:t>	A: What are you baking?</a:t>
            </a:r>
          </a:p>
          <a:p>
            <a:pPr>
              <a:buFont typeface="Wingdings" charset="0"/>
              <a:buNone/>
            </a:pPr>
            <a:r>
              <a:rPr lang="en-GB" sz="2400" dirty="0">
                <a:effectLst/>
              </a:rPr>
              <a:t>	B: Be </a:t>
            </a:r>
            <a:r>
              <a:rPr lang="en-GB" sz="2400" dirty="0" err="1">
                <a:effectLst/>
              </a:rPr>
              <a:t>i</a:t>
            </a:r>
            <a:r>
              <a:rPr lang="en-GB" sz="2400" dirty="0">
                <a:effectLst/>
              </a:rPr>
              <a:t> are tee aitch </a:t>
            </a:r>
            <a:r>
              <a:rPr lang="en-GB" sz="2400" dirty="0" err="1">
                <a:effectLst/>
              </a:rPr>
              <a:t>dee</a:t>
            </a:r>
            <a:r>
              <a:rPr lang="en-GB" sz="2400" dirty="0">
                <a:effectLst/>
              </a:rPr>
              <a:t> ay wye see ay </a:t>
            </a:r>
            <a:r>
              <a:rPr lang="en-GB" sz="2400" dirty="0" err="1">
                <a:effectLst/>
              </a:rPr>
              <a:t>kay</a:t>
            </a:r>
            <a:r>
              <a:rPr lang="en-GB" sz="2400" dirty="0">
                <a:effectLst/>
              </a:rPr>
              <a:t> </a:t>
            </a:r>
            <a:r>
              <a:rPr lang="en-GB" sz="2400" dirty="0" err="1">
                <a:effectLst/>
              </a:rPr>
              <a:t>ee</a:t>
            </a:r>
            <a:r>
              <a:rPr lang="en-GB" sz="2400" dirty="0">
                <a:effectLst/>
              </a:rPr>
              <a:t>.</a:t>
            </a:r>
          </a:p>
          <a:p>
            <a:pPr>
              <a:buFont typeface="Wingdings" charset="0"/>
              <a:buNone/>
            </a:pPr>
            <a:endParaRPr lang="en-GB" sz="2400" dirty="0">
              <a:effectLst/>
            </a:endParaRPr>
          </a:p>
          <a:p>
            <a:pPr>
              <a:buFont typeface="Wingdings" charset="0"/>
              <a:buNone/>
            </a:pPr>
            <a:r>
              <a:rPr lang="en-GB" sz="2400" i="1" dirty="0">
                <a:solidFill>
                  <a:srgbClr val="FFFF00"/>
                </a:solidFill>
                <a:effectLst/>
              </a:rPr>
              <a:t>	</a:t>
            </a:r>
            <a:r>
              <a:rPr lang="en-GB" sz="2400" i="1" dirty="0">
                <a:solidFill>
                  <a:srgbClr val="FF0000"/>
                </a:solidFill>
                <a:effectLst/>
              </a:rPr>
              <a:t>By answering obscurely, B conveys to A the </a:t>
            </a:r>
            <a:r>
              <a:rPr lang="en-GB" sz="2400" i="1" dirty="0" err="1">
                <a:solidFill>
                  <a:srgbClr val="FF0000"/>
                </a:solidFill>
                <a:effectLst/>
              </a:rPr>
              <a:t>implicature</a:t>
            </a:r>
            <a:r>
              <a:rPr lang="en-GB" sz="2400" i="1" dirty="0">
                <a:solidFill>
                  <a:srgbClr val="FF0000"/>
                </a:solidFill>
                <a:effectLst/>
              </a:rPr>
              <a:t> that the information is to be kept secret from the young child who is in the room with them.</a:t>
            </a:r>
          </a:p>
          <a:p>
            <a:endParaRPr lang="en-GB" sz="2400" i="1" dirty="0">
              <a:solidFill>
                <a:srgbClr val="FFFF00"/>
              </a:solidFill>
            </a:endParaRPr>
          </a:p>
        </p:txBody>
      </p:sp>
    </p:spTree>
    <p:extLst>
      <p:ext uri="{BB962C8B-B14F-4D97-AF65-F5344CB8AC3E}">
        <p14:creationId xmlns:p14="http://schemas.microsoft.com/office/powerpoint/2010/main" xmlns="" val="3734909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736600" y="609600"/>
            <a:ext cx="7467600" cy="1143000"/>
          </a:xfrm>
        </p:spPr>
        <p:txBody>
          <a:bodyPr/>
          <a:lstStyle/>
          <a:p>
            <a:r>
              <a:rPr lang="en-GB" sz="4000"/>
              <a:t>Implicature</a:t>
            </a:r>
            <a:br>
              <a:rPr lang="en-GB" sz="4000"/>
            </a:br>
            <a:r>
              <a:rPr lang="en-GB" sz="2400" i="1"/>
              <a:t>Flouting the maxim of  manner </a:t>
            </a:r>
            <a:endParaRPr lang="en-US" sz="4000"/>
          </a:p>
        </p:txBody>
      </p:sp>
      <p:sp>
        <p:nvSpPr>
          <p:cNvPr id="63491" name="Rectangle 3"/>
          <p:cNvSpPr>
            <a:spLocks noGrp="1" noChangeArrowheads="1"/>
          </p:cNvSpPr>
          <p:nvPr>
            <p:ph type="body" idx="1"/>
          </p:nvPr>
        </p:nvSpPr>
        <p:spPr>
          <a:xfrm>
            <a:off x="838200" y="2667000"/>
            <a:ext cx="7239000" cy="3276600"/>
          </a:xfrm>
        </p:spPr>
        <p:txBody>
          <a:bodyPr>
            <a:normAutofit fontScale="92500" lnSpcReduction="10000"/>
          </a:bodyPr>
          <a:lstStyle/>
          <a:p>
            <a:r>
              <a:rPr lang="en-GB" sz="2800" i="1" dirty="0">
                <a:solidFill>
                  <a:srgbClr val="FF0000"/>
                </a:solidFill>
              </a:rPr>
              <a:t>When discussing an essay with a student, it is customary for a teacher to be polite and to find things to praise…</a:t>
            </a:r>
          </a:p>
          <a:p>
            <a:endParaRPr lang="en-GB" sz="2800" dirty="0"/>
          </a:p>
          <a:p>
            <a:pPr>
              <a:buFont typeface="Wingdings" charset="0"/>
              <a:buNone/>
            </a:pPr>
            <a:r>
              <a:rPr lang="en-GB" sz="2800" dirty="0">
                <a:solidFill>
                  <a:schemeClr val="tx2"/>
                </a:solidFill>
              </a:rPr>
              <a:t>	</a:t>
            </a:r>
            <a:r>
              <a:rPr lang="ja-JP" altLang="en-GB" sz="2800" dirty="0">
                <a:solidFill>
                  <a:schemeClr val="tx2"/>
                </a:solidFill>
                <a:latin typeface="Arial"/>
              </a:rPr>
              <a:t>“</a:t>
            </a:r>
            <a:r>
              <a:rPr lang="en-GB" sz="2800" dirty="0">
                <a:solidFill>
                  <a:schemeClr val="tx2"/>
                </a:solidFill>
              </a:rPr>
              <a:t>So let me say straight away, James, that your essay is beautifully printed, the font has been immaculately well chosen and the positioning of those staples is a work of sheer genius...</a:t>
            </a:r>
            <a:r>
              <a:rPr lang="ja-JP" altLang="en-GB" sz="2800" dirty="0">
                <a:solidFill>
                  <a:schemeClr val="tx2"/>
                </a:solidFill>
                <a:latin typeface="Arial"/>
              </a:rPr>
              <a:t>”</a:t>
            </a:r>
            <a:endParaRPr lang="en-US" sz="2800" dirty="0">
              <a:solidFill>
                <a:schemeClr val="tx2"/>
              </a:solidFill>
            </a:endParaRPr>
          </a:p>
        </p:txBody>
      </p:sp>
    </p:spTree>
    <p:extLst>
      <p:ext uri="{BB962C8B-B14F-4D97-AF65-F5344CB8AC3E}">
        <p14:creationId xmlns:p14="http://schemas.microsoft.com/office/powerpoint/2010/main" xmlns="" val="3572611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1066800" y="533400"/>
            <a:ext cx="7086600" cy="1143000"/>
          </a:xfrm>
        </p:spPr>
        <p:txBody>
          <a:bodyPr/>
          <a:lstStyle/>
          <a:p>
            <a:r>
              <a:rPr lang="en-GB" sz="4000"/>
              <a:t>How the implicature works…</a:t>
            </a:r>
            <a:endParaRPr lang="en-US" sz="4000"/>
          </a:p>
        </p:txBody>
      </p:sp>
      <p:sp>
        <p:nvSpPr>
          <p:cNvPr id="64515" name="Rectangle 3"/>
          <p:cNvSpPr>
            <a:spLocks noGrp="1" noChangeArrowheads="1"/>
          </p:cNvSpPr>
          <p:nvPr>
            <p:ph type="body" idx="1"/>
          </p:nvPr>
        </p:nvSpPr>
        <p:spPr>
          <a:xfrm>
            <a:off x="685800" y="2286000"/>
            <a:ext cx="7696200" cy="3505200"/>
          </a:xfrm>
        </p:spPr>
        <p:txBody>
          <a:bodyPr>
            <a:normAutofit lnSpcReduction="10000"/>
          </a:bodyPr>
          <a:lstStyle/>
          <a:p>
            <a:pPr>
              <a:lnSpc>
                <a:spcPct val="80000"/>
              </a:lnSpc>
              <a:buFont typeface="Wingdings" charset="0"/>
              <a:buNone/>
            </a:pPr>
            <a:r>
              <a:rPr lang="en-GB" sz="2000" dirty="0"/>
              <a:t>	To James, such a comment is apparently </a:t>
            </a:r>
            <a:r>
              <a:rPr lang="en-GB" sz="2000" i="1" dirty="0">
                <a:solidFill>
                  <a:schemeClr val="tx2"/>
                </a:solidFill>
              </a:rPr>
              <a:t>not relevant</a:t>
            </a:r>
            <a:r>
              <a:rPr lang="en-GB" sz="2000" dirty="0"/>
              <a:t> to what he wants to hear – so he assumes his teacher has </a:t>
            </a:r>
            <a:r>
              <a:rPr lang="ja-JP" altLang="en-GB" sz="2000" dirty="0">
                <a:solidFill>
                  <a:srgbClr val="FF0000"/>
                </a:solidFill>
                <a:latin typeface="Arial"/>
              </a:rPr>
              <a:t>‘</a:t>
            </a:r>
            <a:r>
              <a:rPr lang="en-GB" sz="2000" dirty="0">
                <a:solidFill>
                  <a:srgbClr val="FF0000"/>
                </a:solidFill>
              </a:rPr>
              <a:t>flouted the maxim</a:t>
            </a:r>
            <a:r>
              <a:rPr lang="ja-JP" altLang="en-GB" sz="2000" dirty="0">
                <a:solidFill>
                  <a:srgbClr val="FF0000"/>
                </a:solidFill>
                <a:latin typeface="Arial"/>
              </a:rPr>
              <a:t>’</a:t>
            </a:r>
            <a:r>
              <a:rPr lang="en-GB" sz="2000" dirty="0">
                <a:solidFill>
                  <a:srgbClr val="FF0000"/>
                </a:solidFill>
              </a:rPr>
              <a:t> </a:t>
            </a:r>
            <a:r>
              <a:rPr lang="en-GB" sz="2000" dirty="0"/>
              <a:t>of relevance. </a:t>
            </a:r>
          </a:p>
          <a:p>
            <a:pPr>
              <a:lnSpc>
                <a:spcPct val="80000"/>
              </a:lnSpc>
              <a:buFont typeface="Wingdings" charset="0"/>
              <a:buNone/>
            </a:pPr>
            <a:endParaRPr lang="en-GB" sz="2000" dirty="0"/>
          </a:p>
          <a:p>
            <a:pPr>
              <a:lnSpc>
                <a:spcPct val="80000"/>
              </a:lnSpc>
              <a:buFont typeface="Wingdings" charset="0"/>
              <a:buNone/>
            </a:pPr>
            <a:r>
              <a:rPr lang="en-GB" sz="2000" dirty="0"/>
              <a:t>	BUT… </a:t>
            </a:r>
            <a:r>
              <a:rPr lang="en-GB" sz="2000" i="1" dirty="0"/>
              <a:t>James</a:t>
            </a:r>
            <a:r>
              <a:rPr lang="en-GB" sz="2000" dirty="0"/>
              <a:t> </a:t>
            </a:r>
            <a:r>
              <a:rPr lang="en-GB" sz="2000" i="1" dirty="0">
                <a:solidFill>
                  <a:schemeClr val="tx2"/>
                </a:solidFill>
              </a:rPr>
              <a:t>assumes the teacher is still co-operating in the conversation by taking his </a:t>
            </a:r>
            <a:r>
              <a:rPr lang="ja-JP" altLang="en-GB" sz="2000" i="1" dirty="0">
                <a:solidFill>
                  <a:schemeClr val="tx2"/>
                </a:solidFill>
                <a:latin typeface="Arial"/>
              </a:rPr>
              <a:t>‘</a:t>
            </a:r>
            <a:r>
              <a:rPr lang="en-GB" sz="2000" i="1" dirty="0">
                <a:solidFill>
                  <a:schemeClr val="tx2"/>
                </a:solidFill>
              </a:rPr>
              <a:t>conversational turn</a:t>
            </a:r>
            <a:r>
              <a:rPr lang="ja-JP" altLang="en-GB" sz="2000" i="1" dirty="0">
                <a:solidFill>
                  <a:schemeClr val="tx2"/>
                </a:solidFill>
                <a:latin typeface="Arial"/>
              </a:rPr>
              <a:t>’</a:t>
            </a:r>
            <a:r>
              <a:rPr lang="en-GB" sz="2000" i="1" dirty="0">
                <a:solidFill>
                  <a:schemeClr val="tx2"/>
                </a:solidFill>
              </a:rPr>
              <a:t> leaving James to assume he is trying to convey something relevant about the quality of the essay.</a:t>
            </a:r>
          </a:p>
          <a:p>
            <a:pPr>
              <a:lnSpc>
                <a:spcPct val="80000"/>
              </a:lnSpc>
              <a:buFont typeface="Wingdings" charset="0"/>
              <a:buNone/>
            </a:pPr>
            <a:r>
              <a:rPr lang="en-GB" sz="2000" dirty="0"/>
              <a:t>	</a:t>
            </a:r>
          </a:p>
          <a:p>
            <a:pPr>
              <a:lnSpc>
                <a:spcPct val="80000"/>
              </a:lnSpc>
              <a:buFont typeface="Wingdings" charset="0"/>
              <a:buNone/>
            </a:pPr>
            <a:r>
              <a:rPr lang="en-GB" sz="2000" dirty="0"/>
              <a:t>	SO… If James</a:t>
            </a:r>
            <a:r>
              <a:rPr lang="en-GB" sz="2000" dirty="0">
                <a:solidFill>
                  <a:schemeClr val="tx2"/>
                </a:solidFill>
              </a:rPr>
              <a:t> assumes the essay is other than worthless</a:t>
            </a:r>
            <a:r>
              <a:rPr lang="en-GB" sz="2000" dirty="0"/>
              <a:t>, then the teacher </a:t>
            </a:r>
            <a:r>
              <a:rPr lang="en-GB" sz="2000" b="1" i="1" dirty="0">
                <a:solidFill>
                  <a:srgbClr val="FF0000"/>
                </a:solidFill>
              </a:rPr>
              <a:t>is</a:t>
            </a:r>
            <a:r>
              <a:rPr lang="en-GB" sz="2000" i="1" dirty="0">
                <a:solidFill>
                  <a:srgbClr val="FFFF00"/>
                </a:solidFill>
              </a:rPr>
              <a:t> </a:t>
            </a:r>
            <a:r>
              <a:rPr lang="en-GB" sz="2000" i="1" dirty="0"/>
              <a:t>observing the co-operative Principle</a:t>
            </a:r>
            <a:r>
              <a:rPr lang="en-GB" sz="2000" dirty="0"/>
              <a:t>.</a:t>
            </a:r>
          </a:p>
          <a:p>
            <a:pPr>
              <a:lnSpc>
                <a:spcPct val="80000"/>
              </a:lnSpc>
              <a:buFont typeface="Wingdings" charset="0"/>
              <a:buNone/>
            </a:pPr>
            <a:endParaRPr lang="en-GB" sz="2000" dirty="0"/>
          </a:p>
          <a:p>
            <a:pPr algn="ctr">
              <a:lnSpc>
                <a:spcPct val="80000"/>
              </a:lnSpc>
              <a:buFont typeface="Wingdings" charset="0"/>
              <a:buNone/>
            </a:pPr>
            <a:r>
              <a:rPr lang="en-GB" sz="2000" b="1" i="1" dirty="0">
                <a:solidFill>
                  <a:schemeClr val="accent1"/>
                </a:solidFill>
              </a:rPr>
              <a:t>The listener</a:t>
            </a:r>
            <a:r>
              <a:rPr lang="en-GB" sz="2000" b="1" i="1" dirty="0">
                <a:solidFill>
                  <a:srgbClr val="FF0000"/>
                </a:solidFill>
              </a:rPr>
              <a:t> assumes </a:t>
            </a:r>
            <a:r>
              <a:rPr lang="en-GB" sz="2000" b="1" i="1" dirty="0">
                <a:solidFill>
                  <a:schemeClr val="accent1"/>
                </a:solidFill>
              </a:rPr>
              <a:t>that the speaker </a:t>
            </a:r>
            <a:r>
              <a:rPr lang="en-GB" sz="2000" b="1" i="1" dirty="0">
                <a:solidFill>
                  <a:srgbClr val="FF0000"/>
                </a:solidFill>
              </a:rPr>
              <a:t>assumes </a:t>
            </a:r>
            <a:r>
              <a:rPr lang="en-GB" sz="2000" b="1" i="1" dirty="0">
                <a:solidFill>
                  <a:schemeClr val="accent1"/>
                </a:solidFill>
              </a:rPr>
              <a:t>that the listener can work it out.</a:t>
            </a:r>
            <a:endParaRPr lang="en-US" sz="2000" b="1" i="1" dirty="0">
              <a:solidFill>
                <a:schemeClr val="accent1"/>
              </a:solidFill>
            </a:endParaRPr>
          </a:p>
        </p:txBody>
      </p:sp>
    </p:spTree>
    <p:extLst>
      <p:ext uri="{BB962C8B-B14F-4D97-AF65-F5344CB8AC3E}">
        <p14:creationId xmlns:p14="http://schemas.microsoft.com/office/powerpoint/2010/main" xmlns="" val="584451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normAutofit fontScale="90000"/>
          </a:bodyPr>
          <a:lstStyle/>
          <a:p>
            <a:r>
              <a:rPr lang="en-GB" sz="4000"/>
              <a:t>Grice</a:t>
            </a:r>
            <a:r>
              <a:rPr lang="ja-JP" altLang="en-GB" sz="4000">
                <a:latin typeface="Arial"/>
              </a:rPr>
              <a:t>’</a:t>
            </a:r>
            <a:r>
              <a:rPr lang="en-GB" sz="4000"/>
              <a:t>s Maxims</a:t>
            </a:r>
            <a:br>
              <a:rPr lang="en-GB" sz="4000"/>
            </a:br>
            <a:r>
              <a:rPr lang="en-GB" sz="4000" i="1"/>
              <a:t>In Writing?</a:t>
            </a:r>
          </a:p>
        </p:txBody>
      </p:sp>
      <p:sp>
        <p:nvSpPr>
          <p:cNvPr id="160771" name="Rectangle 3"/>
          <p:cNvSpPr>
            <a:spLocks noGrp="1" noChangeArrowheads="1"/>
          </p:cNvSpPr>
          <p:nvPr>
            <p:ph type="body" idx="1"/>
          </p:nvPr>
        </p:nvSpPr>
        <p:spPr>
          <a:xfrm>
            <a:off x="762000" y="1625600"/>
            <a:ext cx="7467600" cy="4216400"/>
          </a:xfrm>
        </p:spPr>
        <p:txBody>
          <a:bodyPr>
            <a:normAutofit fontScale="92500" lnSpcReduction="10000"/>
          </a:bodyPr>
          <a:lstStyle/>
          <a:p>
            <a:pPr marL="609600" indent="-609600">
              <a:lnSpc>
                <a:spcPct val="90000"/>
              </a:lnSpc>
              <a:buFont typeface="Wingdings" charset="0"/>
              <a:buNone/>
            </a:pPr>
            <a:r>
              <a:rPr lang="en-GB" sz="2400" i="1" dirty="0">
                <a:effectLst/>
              </a:rPr>
              <a:t>	Many kinds of communication operate as </a:t>
            </a:r>
            <a:r>
              <a:rPr lang="ja-JP" altLang="en-GB" sz="2400" i="1" dirty="0">
                <a:effectLst/>
                <a:latin typeface="Arial"/>
              </a:rPr>
              <a:t>‘</a:t>
            </a:r>
            <a:r>
              <a:rPr lang="en-GB" sz="2400" i="1" dirty="0">
                <a:effectLst/>
              </a:rPr>
              <a:t>interactions</a:t>
            </a:r>
            <a:r>
              <a:rPr lang="ja-JP" altLang="en-GB" sz="2400" i="1" dirty="0">
                <a:effectLst/>
                <a:latin typeface="Arial"/>
              </a:rPr>
              <a:t>’</a:t>
            </a:r>
            <a:r>
              <a:rPr lang="en-GB" sz="2400" i="1" dirty="0">
                <a:effectLst/>
              </a:rPr>
              <a:t> – a sort of </a:t>
            </a:r>
            <a:r>
              <a:rPr lang="ja-JP" altLang="en-GB" sz="2400" i="1" dirty="0">
                <a:effectLst/>
                <a:latin typeface="Arial"/>
              </a:rPr>
              <a:t>‘</a:t>
            </a:r>
            <a:r>
              <a:rPr lang="en-GB" sz="2400" i="1" dirty="0">
                <a:effectLst/>
              </a:rPr>
              <a:t>one sided</a:t>
            </a:r>
            <a:r>
              <a:rPr lang="ja-JP" altLang="en-GB" sz="2400" i="1" dirty="0">
                <a:effectLst/>
                <a:latin typeface="Arial"/>
              </a:rPr>
              <a:t>’</a:t>
            </a:r>
            <a:r>
              <a:rPr lang="en-GB" sz="2400" i="1" dirty="0">
                <a:effectLst/>
              </a:rPr>
              <a:t> conversation – letters, advertisements, and so on. Applying Grice</a:t>
            </a:r>
            <a:r>
              <a:rPr lang="ja-JP" altLang="en-GB" sz="2400" i="1" dirty="0">
                <a:effectLst/>
                <a:latin typeface="Arial"/>
              </a:rPr>
              <a:t>’</a:t>
            </a:r>
            <a:r>
              <a:rPr lang="en-GB" sz="2400" i="1" dirty="0">
                <a:effectLst/>
              </a:rPr>
              <a:t>s maxims to written texts can allow you to develop subtle insights. 	</a:t>
            </a:r>
          </a:p>
          <a:p>
            <a:pPr marL="609600" indent="-609600">
              <a:lnSpc>
                <a:spcPct val="90000"/>
              </a:lnSpc>
              <a:buFont typeface="Wingdings" charset="0"/>
              <a:buNone/>
            </a:pPr>
            <a:endParaRPr lang="en-GB" sz="2400" i="1" dirty="0">
              <a:effectLst/>
            </a:endParaRPr>
          </a:p>
          <a:p>
            <a:pPr marL="609600" indent="-609600">
              <a:lnSpc>
                <a:spcPct val="90000"/>
              </a:lnSpc>
            </a:pPr>
            <a:r>
              <a:rPr lang="en-GB" sz="2400" i="1" dirty="0">
                <a:effectLst/>
              </a:rPr>
              <a:t>Flouting Grice</a:t>
            </a:r>
            <a:r>
              <a:rPr lang="ja-JP" altLang="en-GB" sz="2400" i="1" dirty="0">
                <a:effectLst/>
                <a:latin typeface="Arial"/>
              </a:rPr>
              <a:t>’</a:t>
            </a:r>
            <a:r>
              <a:rPr lang="en-GB" sz="2400" i="1" dirty="0">
                <a:effectLst/>
              </a:rPr>
              <a:t>s maxims is more difficult in writing because it</a:t>
            </a:r>
            <a:r>
              <a:rPr lang="ja-JP" altLang="en-GB" sz="2400" i="1" dirty="0">
                <a:effectLst/>
                <a:latin typeface="Arial"/>
              </a:rPr>
              <a:t>’</a:t>
            </a:r>
            <a:r>
              <a:rPr lang="en-GB" sz="2400" i="1" dirty="0">
                <a:effectLst/>
              </a:rPr>
              <a:t>s less easy to make sure that your reader understands what is happening.</a:t>
            </a:r>
          </a:p>
          <a:p>
            <a:pPr marL="609600" indent="-609600">
              <a:lnSpc>
                <a:spcPct val="90000"/>
              </a:lnSpc>
            </a:pPr>
            <a:endParaRPr lang="en-GB" sz="2400" i="1" dirty="0">
              <a:effectLst/>
            </a:endParaRPr>
          </a:p>
          <a:p>
            <a:pPr marL="609600" indent="-609600">
              <a:lnSpc>
                <a:spcPct val="90000"/>
              </a:lnSpc>
            </a:pPr>
            <a:r>
              <a:rPr lang="en-GB" sz="2400" i="1" dirty="0">
                <a:solidFill>
                  <a:srgbClr val="FF0000"/>
                </a:solidFill>
                <a:effectLst/>
              </a:rPr>
              <a:t>This can be especially important in the </a:t>
            </a:r>
            <a:r>
              <a:rPr lang="ja-JP" altLang="en-GB" sz="2400" i="1" dirty="0">
                <a:solidFill>
                  <a:srgbClr val="FF0000"/>
                </a:solidFill>
                <a:effectLst/>
                <a:latin typeface="Arial"/>
              </a:rPr>
              <a:t>‘</a:t>
            </a:r>
            <a:r>
              <a:rPr lang="en-GB" sz="2400" i="1" dirty="0">
                <a:solidFill>
                  <a:srgbClr val="FF0000"/>
                </a:solidFill>
                <a:effectLst/>
              </a:rPr>
              <a:t>Language and Technology</a:t>
            </a:r>
            <a:r>
              <a:rPr lang="ja-JP" altLang="en-GB" sz="2400" i="1" dirty="0">
                <a:solidFill>
                  <a:srgbClr val="FF0000"/>
                </a:solidFill>
                <a:effectLst/>
                <a:latin typeface="Arial"/>
              </a:rPr>
              <a:t>’</a:t>
            </a:r>
            <a:r>
              <a:rPr lang="en-GB" sz="2400" i="1" dirty="0">
                <a:solidFill>
                  <a:srgbClr val="FF0000"/>
                </a:solidFill>
                <a:effectLst/>
              </a:rPr>
              <a:t> topic where much writing is </a:t>
            </a:r>
            <a:r>
              <a:rPr lang="ja-JP" altLang="en-GB" sz="2400" i="1" dirty="0">
                <a:solidFill>
                  <a:srgbClr val="FF0000"/>
                </a:solidFill>
                <a:effectLst/>
                <a:latin typeface="Arial"/>
              </a:rPr>
              <a:t>‘</a:t>
            </a:r>
            <a:r>
              <a:rPr lang="en-GB" sz="2400" i="1" dirty="0">
                <a:solidFill>
                  <a:srgbClr val="FF0000"/>
                </a:solidFill>
                <a:effectLst/>
              </a:rPr>
              <a:t>conversational</a:t>
            </a:r>
            <a:r>
              <a:rPr lang="ja-JP" altLang="en-GB" sz="2400" i="1" dirty="0">
                <a:solidFill>
                  <a:srgbClr val="FF0000"/>
                </a:solidFill>
                <a:effectLst/>
                <a:latin typeface="Arial"/>
              </a:rPr>
              <a:t>’</a:t>
            </a:r>
            <a:r>
              <a:rPr lang="en-GB" sz="2400" i="1" dirty="0">
                <a:solidFill>
                  <a:srgbClr val="FF0000"/>
                </a:solidFill>
                <a:effectLst/>
              </a:rPr>
              <a:t>… but lacks the prosody and body-language of face-to-face interaction.</a:t>
            </a:r>
          </a:p>
        </p:txBody>
      </p:sp>
    </p:spTree>
    <p:extLst>
      <p:ext uri="{BB962C8B-B14F-4D97-AF65-F5344CB8AC3E}">
        <p14:creationId xmlns:p14="http://schemas.microsoft.com/office/powerpoint/2010/main" xmlns="" val="35213381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5029200" y="274638"/>
            <a:ext cx="3810000" cy="1143000"/>
          </a:xfrm>
        </p:spPr>
        <p:txBody>
          <a:bodyPr/>
          <a:lstStyle/>
          <a:p>
            <a:r>
              <a:rPr lang="en-GB" sz="2000" dirty="0">
                <a:solidFill>
                  <a:srgbClr val="FF0000"/>
                </a:solidFill>
              </a:rPr>
              <a:t>Grice</a:t>
            </a:r>
            <a:r>
              <a:rPr lang="ja-JP" altLang="en-GB" sz="2000" dirty="0">
                <a:solidFill>
                  <a:srgbClr val="FF0000"/>
                </a:solidFill>
                <a:latin typeface="Arial"/>
              </a:rPr>
              <a:t>’</a:t>
            </a:r>
            <a:r>
              <a:rPr lang="en-GB" sz="2000" dirty="0">
                <a:solidFill>
                  <a:srgbClr val="FF0000"/>
                </a:solidFill>
              </a:rPr>
              <a:t>s Maxims and </a:t>
            </a:r>
            <a:r>
              <a:rPr lang="en-GB" sz="2000" dirty="0" err="1">
                <a:solidFill>
                  <a:srgbClr val="FF0000"/>
                </a:solidFill>
              </a:rPr>
              <a:t>Implicature</a:t>
            </a:r>
            <a:r>
              <a:rPr lang="en-GB" sz="2000" dirty="0">
                <a:solidFill>
                  <a:srgbClr val="FF0000"/>
                </a:solidFill>
              </a:rPr>
              <a:t> can be applied well beyond conversation…</a:t>
            </a:r>
          </a:p>
        </p:txBody>
      </p:sp>
      <p:sp>
        <p:nvSpPr>
          <p:cNvPr id="130051" name="Rectangle 3"/>
          <p:cNvSpPr>
            <a:spLocks noGrp="1" noChangeArrowheads="1"/>
          </p:cNvSpPr>
          <p:nvPr>
            <p:ph type="body" idx="1"/>
          </p:nvPr>
        </p:nvSpPr>
        <p:spPr>
          <a:xfrm>
            <a:off x="5105400" y="2133600"/>
            <a:ext cx="3733800" cy="3911600"/>
          </a:xfrm>
        </p:spPr>
        <p:txBody>
          <a:bodyPr/>
          <a:lstStyle/>
          <a:p>
            <a:r>
              <a:rPr lang="en-GB"/>
              <a:t>What maxims are being flouted here?</a:t>
            </a:r>
          </a:p>
          <a:p>
            <a:r>
              <a:rPr lang="en-GB"/>
              <a:t>What implicatures are being created?</a:t>
            </a:r>
          </a:p>
          <a:p>
            <a:r>
              <a:rPr lang="en-GB"/>
              <a:t>To what effect?</a:t>
            </a:r>
          </a:p>
          <a:p>
            <a:r>
              <a:rPr lang="en-GB"/>
              <a:t>For what purpose?</a:t>
            </a:r>
          </a:p>
        </p:txBody>
      </p:sp>
      <p:pic>
        <p:nvPicPr>
          <p:cNvPr id="130053" name="Picture 5" descr="Olivio Ad Oct 2002 We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8" y="0"/>
            <a:ext cx="485298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44843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kern="0" dirty="0" smtClean="0">
                <a:effectLst/>
                <a:latin typeface="Verdana"/>
              </a:rPr>
              <a:t/>
            </a:r>
            <a:br>
              <a:rPr lang="en-GB" b="1" kern="0" dirty="0" smtClean="0">
                <a:effectLst/>
                <a:latin typeface="Verdana"/>
              </a:rPr>
            </a:br>
            <a:r>
              <a:rPr lang="en-GB" b="1" kern="0" dirty="0" smtClean="0">
                <a:effectLst/>
                <a:latin typeface="Verdana"/>
              </a:rPr>
              <a:t>Basic questions when analysing talk…</a:t>
            </a:r>
            <a:r>
              <a:rPr lang="en-GB" b="1" kern="0" dirty="0" smtClean="0">
                <a:effectLst/>
                <a:latin typeface="Trebuchet MS"/>
              </a:rPr>
              <a:t/>
            </a:r>
            <a:br>
              <a:rPr lang="en-GB" b="1" kern="0" dirty="0" smtClean="0">
                <a:effectLst/>
                <a:latin typeface="Trebuchet MS"/>
              </a:rPr>
            </a:b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effectLst/>
                <a:latin typeface="Verdana"/>
                <a:ea typeface="Times New Roman"/>
                <a:cs typeface="Times New Roman"/>
              </a:rPr>
              <a:t>Who interrupts? Who backs down?</a:t>
            </a:r>
            <a:r>
              <a:rPr lang="en-GB" dirty="0" smtClean="0">
                <a:effectLst/>
              </a:rPr>
              <a:t> </a:t>
            </a:r>
          </a:p>
          <a:p>
            <a:pPr marL="0" indent="0">
              <a:buNone/>
            </a:pPr>
            <a:endParaRPr lang="en-GB" dirty="0">
              <a:latin typeface="Verdana"/>
              <a:ea typeface="Times New Roman"/>
              <a:cs typeface="Times New Roman"/>
            </a:endParaRPr>
          </a:p>
          <a:p>
            <a:pPr algn="ctr"/>
            <a:r>
              <a:rPr lang="en-GB" dirty="0" smtClean="0">
                <a:effectLst/>
                <a:latin typeface="Verdana"/>
                <a:ea typeface="Times New Roman"/>
                <a:cs typeface="Times New Roman"/>
              </a:rPr>
              <a:t>This is usually an interesting question. If someone is easily interrupted this may be a sign of low status, whereas the right to speak uninterrupted is often an indicator of conversational dominance.</a:t>
            </a:r>
            <a:r>
              <a:rPr lang="en-GB" dirty="0" smtClean="0">
                <a:effectLst/>
              </a:rPr>
              <a:t> </a:t>
            </a:r>
            <a:endParaRPr lang="en-US" dirty="0"/>
          </a:p>
        </p:txBody>
      </p:sp>
    </p:spTree>
    <p:extLst>
      <p:ext uri="{BB962C8B-B14F-4D97-AF65-F5344CB8AC3E}">
        <p14:creationId xmlns:p14="http://schemas.microsoft.com/office/powerpoint/2010/main" xmlns="" val="127980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1219200" y="482600"/>
            <a:ext cx="7391400" cy="1143000"/>
          </a:xfrm>
        </p:spPr>
        <p:txBody>
          <a:bodyPr/>
          <a:lstStyle/>
          <a:p>
            <a:r>
              <a:rPr lang="en-GB"/>
              <a:t>POLITENESS</a:t>
            </a:r>
          </a:p>
        </p:txBody>
      </p:sp>
      <p:sp>
        <p:nvSpPr>
          <p:cNvPr id="148483" name="Rectangle 3"/>
          <p:cNvSpPr>
            <a:spLocks noGrp="1" noChangeArrowheads="1"/>
          </p:cNvSpPr>
          <p:nvPr>
            <p:ph type="body" idx="1"/>
          </p:nvPr>
        </p:nvSpPr>
        <p:spPr>
          <a:xfrm>
            <a:off x="800100" y="1328738"/>
            <a:ext cx="7962900" cy="1452562"/>
          </a:xfrm>
        </p:spPr>
        <p:txBody>
          <a:bodyPr/>
          <a:lstStyle/>
          <a:p>
            <a:pPr algn="ctr">
              <a:buFont typeface="Wingdings" charset="0"/>
              <a:buNone/>
            </a:pPr>
            <a:r>
              <a:rPr lang="en-GB" dirty="0"/>
              <a:t>If we </a:t>
            </a:r>
            <a:r>
              <a:rPr lang="en-GB" i="1" dirty="0"/>
              <a:t>really</a:t>
            </a:r>
            <a:r>
              <a:rPr lang="en-GB" dirty="0"/>
              <a:t> want co-operation…</a:t>
            </a:r>
          </a:p>
          <a:p>
            <a:pPr algn="ctr">
              <a:buFont typeface="Wingdings" charset="0"/>
              <a:buNone/>
            </a:pPr>
            <a:r>
              <a:rPr lang="en-GB" dirty="0"/>
              <a:t>… we also need to be </a:t>
            </a:r>
            <a:r>
              <a:rPr lang="en-GB" i="1" dirty="0">
                <a:solidFill>
                  <a:srgbClr val="FF0000"/>
                </a:solidFill>
              </a:rPr>
              <a:t>polite</a:t>
            </a:r>
          </a:p>
        </p:txBody>
      </p:sp>
      <p:pic>
        <p:nvPicPr>
          <p:cNvPr id="148484" name="Picture 4" descr="politeness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3650" y="2701925"/>
            <a:ext cx="6992938" cy="3814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02783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1638300" y="465138"/>
            <a:ext cx="5283200" cy="1143000"/>
          </a:xfrm>
        </p:spPr>
        <p:txBody>
          <a:bodyPr/>
          <a:lstStyle/>
          <a:p>
            <a:r>
              <a:rPr lang="en-GB"/>
              <a:t>Goffman</a:t>
            </a:r>
            <a:r>
              <a:rPr lang="ja-JP" altLang="en-GB">
                <a:latin typeface="Arial"/>
              </a:rPr>
              <a:t>’</a:t>
            </a:r>
            <a:r>
              <a:rPr lang="en-GB"/>
              <a:t>s Face</a:t>
            </a:r>
          </a:p>
        </p:txBody>
      </p:sp>
      <p:sp>
        <p:nvSpPr>
          <p:cNvPr id="136195" name="Rectangle 3"/>
          <p:cNvSpPr>
            <a:spLocks noGrp="1" noChangeArrowheads="1"/>
          </p:cNvSpPr>
          <p:nvPr>
            <p:ph type="body" idx="1"/>
          </p:nvPr>
        </p:nvSpPr>
        <p:spPr>
          <a:xfrm>
            <a:off x="482600" y="2247900"/>
            <a:ext cx="8458200" cy="4102100"/>
          </a:xfrm>
        </p:spPr>
        <p:txBody>
          <a:bodyPr/>
          <a:lstStyle/>
          <a:p>
            <a:pPr>
              <a:lnSpc>
                <a:spcPct val="80000"/>
              </a:lnSpc>
            </a:pPr>
            <a:r>
              <a:rPr lang="en-GB" sz="2000" dirty="0"/>
              <a:t>Erving Goffman was intrigued by what lay behind everyday expressions such as </a:t>
            </a:r>
            <a:r>
              <a:rPr lang="ja-JP" altLang="en-GB" sz="2000" dirty="0">
                <a:latin typeface="Arial"/>
              </a:rPr>
              <a:t>‘</a:t>
            </a:r>
            <a:r>
              <a:rPr lang="en-GB" sz="2000" dirty="0"/>
              <a:t>losing face</a:t>
            </a:r>
            <a:r>
              <a:rPr lang="ja-JP" altLang="en-GB" sz="2000" dirty="0">
                <a:latin typeface="Arial"/>
              </a:rPr>
              <a:t>’</a:t>
            </a:r>
            <a:r>
              <a:rPr lang="en-GB" sz="2000" dirty="0"/>
              <a:t>, </a:t>
            </a:r>
            <a:r>
              <a:rPr lang="ja-JP" altLang="en-GB" sz="2000" dirty="0">
                <a:latin typeface="Arial"/>
              </a:rPr>
              <a:t>‘</a:t>
            </a:r>
            <a:r>
              <a:rPr lang="en-GB" sz="2000" dirty="0"/>
              <a:t>saving face</a:t>
            </a:r>
            <a:r>
              <a:rPr lang="ja-JP" altLang="en-GB" sz="2000" dirty="0">
                <a:latin typeface="Arial"/>
              </a:rPr>
              <a:t>’</a:t>
            </a:r>
            <a:r>
              <a:rPr lang="en-GB" sz="2000" dirty="0"/>
              <a:t> and </a:t>
            </a:r>
            <a:r>
              <a:rPr lang="ja-JP" altLang="en-GB" sz="2000" dirty="0">
                <a:latin typeface="Arial"/>
              </a:rPr>
              <a:t>‘</a:t>
            </a:r>
            <a:r>
              <a:rPr lang="en-GB" sz="2000" dirty="0"/>
              <a:t>being shamefaced</a:t>
            </a:r>
            <a:r>
              <a:rPr lang="ja-JP" altLang="en-GB" sz="2000" dirty="0">
                <a:latin typeface="Arial"/>
              </a:rPr>
              <a:t>’</a:t>
            </a:r>
            <a:r>
              <a:rPr lang="en-GB" sz="2000" dirty="0"/>
              <a:t>.</a:t>
            </a:r>
          </a:p>
          <a:p>
            <a:pPr>
              <a:lnSpc>
                <a:spcPct val="80000"/>
              </a:lnSpc>
            </a:pPr>
            <a:endParaRPr lang="en-GB" sz="2000" dirty="0"/>
          </a:p>
          <a:p>
            <a:pPr>
              <a:lnSpc>
                <a:spcPct val="80000"/>
              </a:lnSpc>
            </a:pPr>
            <a:r>
              <a:rPr lang="en-GB" sz="2000" dirty="0"/>
              <a:t>He saw that without politeness, conversation didn</a:t>
            </a:r>
            <a:r>
              <a:rPr lang="ja-JP" altLang="en-GB" sz="2000" dirty="0">
                <a:latin typeface="Arial"/>
              </a:rPr>
              <a:t>’</a:t>
            </a:r>
            <a:r>
              <a:rPr lang="en-GB" sz="2000" dirty="0"/>
              <a:t>t work and that the need for politeness was rooted in </a:t>
            </a:r>
            <a:r>
              <a:rPr lang="ja-JP" altLang="en-GB" sz="2000" dirty="0">
                <a:latin typeface="Arial"/>
              </a:rPr>
              <a:t>‘</a:t>
            </a:r>
            <a:r>
              <a:rPr lang="en-GB" sz="2000" dirty="0">
                <a:solidFill>
                  <a:srgbClr val="FF0000"/>
                </a:solidFill>
              </a:rPr>
              <a:t>saving face</a:t>
            </a:r>
            <a:r>
              <a:rPr lang="ja-JP" altLang="en-GB" sz="2000" dirty="0">
                <a:latin typeface="Arial"/>
              </a:rPr>
              <a:t>’</a:t>
            </a:r>
            <a:r>
              <a:rPr lang="en-GB" sz="2000" dirty="0"/>
              <a:t>:</a:t>
            </a:r>
            <a:br>
              <a:rPr lang="en-GB" sz="2000" dirty="0"/>
            </a:br>
            <a:r>
              <a:rPr lang="en-GB" sz="2000" i="1" dirty="0"/>
              <a:t/>
            </a:r>
            <a:br>
              <a:rPr lang="en-GB" sz="2000" i="1" dirty="0"/>
            </a:br>
            <a:r>
              <a:rPr lang="en-GB" sz="2000" i="1" dirty="0"/>
              <a:t>	</a:t>
            </a:r>
            <a:r>
              <a:rPr lang="ja-JP" altLang="en-GB" sz="2000" i="1" dirty="0">
                <a:latin typeface="Arial"/>
              </a:rPr>
              <a:t>‘</a:t>
            </a:r>
            <a:r>
              <a:rPr lang="en-GB" sz="2000" i="1" dirty="0"/>
              <a:t>[face is…] the positive social value a person effectively claims for</a:t>
            </a:r>
            <a:br>
              <a:rPr lang="en-GB" sz="2000" i="1" dirty="0"/>
            </a:br>
            <a:r>
              <a:rPr lang="en-GB" sz="2000" i="1" dirty="0"/>
              <a:t>	himself by the line others assume he has taken during a personal </a:t>
            </a:r>
            <a:br>
              <a:rPr lang="en-GB" sz="2000" i="1" dirty="0"/>
            </a:br>
            <a:r>
              <a:rPr lang="en-GB" sz="2000" i="1" dirty="0"/>
              <a:t>	contact</a:t>
            </a:r>
            <a:r>
              <a:rPr lang="ja-JP" altLang="en-GB" sz="2000" i="1" dirty="0">
                <a:latin typeface="Arial"/>
              </a:rPr>
              <a:t>’</a:t>
            </a:r>
            <a:r>
              <a:rPr lang="en-GB" sz="2000" i="1" dirty="0"/>
              <a:t/>
            </a:r>
            <a:br>
              <a:rPr lang="en-GB" sz="2000" i="1" dirty="0"/>
            </a:br>
            <a:endParaRPr lang="en-GB" sz="2000" i="1" dirty="0"/>
          </a:p>
          <a:p>
            <a:pPr>
              <a:lnSpc>
                <a:spcPct val="80000"/>
              </a:lnSpc>
            </a:pPr>
            <a:r>
              <a:rPr lang="en-GB" sz="2000" dirty="0"/>
              <a:t>Goffman recognised that whenever we talk, we need to feel </a:t>
            </a:r>
            <a:r>
              <a:rPr lang="ja-JP" altLang="en-GB" sz="2000" dirty="0">
                <a:latin typeface="Arial"/>
              </a:rPr>
              <a:t>‘</a:t>
            </a:r>
            <a:r>
              <a:rPr lang="en-GB" sz="2000" dirty="0"/>
              <a:t>liked</a:t>
            </a:r>
            <a:r>
              <a:rPr lang="ja-JP" altLang="en-GB" sz="2000" dirty="0">
                <a:latin typeface="Arial"/>
              </a:rPr>
              <a:t>’</a:t>
            </a:r>
            <a:r>
              <a:rPr lang="en-GB" sz="2000" dirty="0"/>
              <a:t>. </a:t>
            </a:r>
          </a:p>
          <a:p>
            <a:pPr>
              <a:lnSpc>
                <a:spcPct val="80000"/>
              </a:lnSpc>
            </a:pPr>
            <a:endParaRPr lang="en-GB" sz="2000" dirty="0"/>
          </a:p>
          <a:p>
            <a:pPr>
              <a:lnSpc>
                <a:spcPct val="80000"/>
              </a:lnSpc>
            </a:pPr>
            <a:r>
              <a:rPr lang="en-GB" sz="2000" dirty="0"/>
              <a:t>As a consequence, conversations are sites for potential </a:t>
            </a:r>
            <a:r>
              <a:rPr lang="ja-JP" altLang="en-GB" sz="2000" dirty="0">
                <a:latin typeface="Arial"/>
              </a:rPr>
              <a:t>‘</a:t>
            </a:r>
            <a:r>
              <a:rPr lang="en-GB" sz="2000" dirty="0">
                <a:solidFill>
                  <a:srgbClr val="FF0000"/>
                </a:solidFill>
              </a:rPr>
              <a:t>loss of face</a:t>
            </a:r>
            <a:r>
              <a:rPr lang="ja-JP" altLang="en-GB" sz="2000" dirty="0">
                <a:latin typeface="Arial"/>
              </a:rPr>
              <a:t>’</a:t>
            </a:r>
            <a:r>
              <a:rPr lang="en-GB" sz="2000" dirty="0"/>
              <a:t> and that </a:t>
            </a:r>
            <a:r>
              <a:rPr lang="ja-JP" altLang="en-GB" sz="2000" dirty="0">
                <a:latin typeface="Arial"/>
              </a:rPr>
              <a:t>‘</a:t>
            </a:r>
            <a:r>
              <a:rPr lang="en-GB" sz="2000" dirty="0">
                <a:solidFill>
                  <a:srgbClr val="FF0000"/>
                </a:solidFill>
              </a:rPr>
              <a:t>face work</a:t>
            </a:r>
            <a:r>
              <a:rPr lang="ja-JP" altLang="en-GB" sz="2000" dirty="0">
                <a:latin typeface="Arial"/>
              </a:rPr>
              <a:t>’</a:t>
            </a:r>
            <a:r>
              <a:rPr lang="en-GB" sz="2000" dirty="0"/>
              <a:t> must, therefore, be a part of talk if </a:t>
            </a:r>
            <a:r>
              <a:rPr lang="ja-JP" altLang="en-GB" sz="2000" dirty="0">
                <a:latin typeface="Arial"/>
              </a:rPr>
              <a:t>‘</a:t>
            </a:r>
            <a:r>
              <a:rPr lang="en-GB" sz="2000" dirty="0">
                <a:solidFill>
                  <a:srgbClr val="FF0000"/>
                </a:solidFill>
              </a:rPr>
              <a:t>loss of face</a:t>
            </a:r>
            <a:r>
              <a:rPr lang="ja-JP" altLang="en-GB" sz="2000" dirty="0">
                <a:latin typeface="Arial"/>
              </a:rPr>
              <a:t>’</a:t>
            </a:r>
            <a:r>
              <a:rPr lang="en-GB" sz="2000" dirty="0"/>
              <a:t> is to be avoided and co-operation is to be maintained.</a:t>
            </a:r>
          </a:p>
        </p:txBody>
      </p:sp>
      <p:sp>
        <p:nvSpPr>
          <p:cNvPr id="136196" name="Text Box 4"/>
          <p:cNvSpPr txBox="1">
            <a:spLocks noChangeArrowheads="1"/>
          </p:cNvSpPr>
          <p:nvPr/>
        </p:nvSpPr>
        <p:spPr bwMode="auto">
          <a:xfrm>
            <a:off x="2247900" y="1270000"/>
            <a:ext cx="36195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b="1" i="1" dirty="0"/>
              <a:t>Co-operation is vital to conversation, but without </a:t>
            </a:r>
            <a:r>
              <a:rPr lang="en-GB" b="1" i="1" dirty="0">
                <a:solidFill>
                  <a:srgbClr val="FF0000"/>
                </a:solidFill>
              </a:rPr>
              <a:t>politeness,</a:t>
            </a:r>
            <a:r>
              <a:rPr lang="en-GB" b="1" i="1" dirty="0"/>
              <a:t> all is lost.</a:t>
            </a:r>
          </a:p>
        </p:txBody>
      </p:sp>
      <p:pic>
        <p:nvPicPr>
          <p:cNvPr id="136204" name="Picture 12" descr="goffma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18275" y="579438"/>
            <a:ext cx="1092200" cy="1581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8892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r>
              <a:rPr lang="ja-JP" altLang="en-GB">
                <a:latin typeface="Arial"/>
              </a:rPr>
              <a:t>‘</a:t>
            </a:r>
            <a:r>
              <a:rPr lang="en-GB"/>
              <a:t>Negative</a:t>
            </a:r>
            <a:r>
              <a:rPr lang="ja-JP" altLang="en-GB">
                <a:latin typeface="Arial"/>
              </a:rPr>
              <a:t>’</a:t>
            </a:r>
            <a:r>
              <a:rPr lang="en-GB"/>
              <a:t> and </a:t>
            </a:r>
            <a:r>
              <a:rPr lang="ja-JP" altLang="en-GB">
                <a:latin typeface="Arial"/>
              </a:rPr>
              <a:t>‘</a:t>
            </a:r>
            <a:r>
              <a:rPr lang="en-GB"/>
              <a:t>Positive</a:t>
            </a:r>
            <a:r>
              <a:rPr lang="ja-JP" altLang="en-GB">
                <a:latin typeface="Arial"/>
              </a:rPr>
              <a:t>’</a:t>
            </a:r>
            <a:r>
              <a:rPr lang="en-GB"/>
              <a:t> Face</a:t>
            </a:r>
          </a:p>
        </p:txBody>
      </p:sp>
      <p:sp>
        <p:nvSpPr>
          <p:cNvPr id="132099" name="Rectangle 3"/>
          <p:cNvSpPr>
            <a:spLocks noGrp="1" noChangeArrowheads="1"/>
          </p:cNvSpPr>
          <p:nvPr>
            <p:ph type="body" idx="1"/>
          </p:nvPr>
        </p:nvSpPr>
        <p:spPr>
          <a:xfrm>
            <a:off x="635000" y="2806700"/>
            <a:ext cx="8102600" cy="3708400"/>
          </a:xfrm>
        </p:spPr>
        <p:txBody>
          <a:bodyPr>
            <a:normAutofit lnSpcReduction="10000"/>
          </a:bodyPr>
          <a:lstStyle/>
          <a:p>
            <a:pPr marL="381000" indent="-381000">
              <a:lnSpc>
                <a:spcPct val="80000"/>
              </a:lnSpc>
              <a:buFont typeface="Wingdings" charset="0"/>
              <a:buNone/>
            </a:pPr>
            <a:r>
              <a:rPr lang="ja-JP" altLang="en-GB" sz="2800" b="1" dirty="0">
                <a:solidFill>
                  <a:srgbClr val="FF0000"/>
                </a:solidFill>
                <a:latin typeface="Arial"/>
              </a:rPr>
              <a:t>‘</a:t>
            </a:r>
            <a:r>
              <a:rPr lang="en-GB" sz="2800" b="1" dirty="0">
                <a:solidFill>
                  <a:srgbClr val="FF0000"/>
                </a:solidFill>
              </a:rPr>
              <a:t>Negative</a:t>
            </a:r>
            <a:r>
              <a:rPr lang="ja-JP" altLang="en-GB" sz="2800" b="1" dirty="0">
                <a:solidFill>
                  <a:srgbClr val="FF0000"/>
                </a:solidFill>
                <a:latin typeface="Arial"/>
              </a:rPr>
              <a:t>’</a:t>
            </a:r>
            <a:r>
              <a:rPr lang="en-GB" sz="2800" b="1" dirty="0">
                <a:solidFill>
                  <a:srgbClr val="FF0000"/>
                </a:solidFill>
              </a:rPr>
              <a:t> Face</a:t>
            </a:r>
            <a:br>
              <a:rPr lang="en-GB" sz="2800" b="1" dirty="0">
                <a:solidFill>
                  <a:srgbClr val="FF0000"/>
                </a:solidFill>
              </a:rPr>
            </a:br>
            <a:endParaRPr lang="en-GB" sz="2800" b="1" dirty="0">
              <a:solidFill>
                <a:srgbClr val="FF0000"/>
              </a:solidFill>
            </a:endParaRPr>
          </a:p>
          <a:p>
            <a:pPr marL="381000" indent="-381000">
              <a:lnSpc>
                <a:spcPct val="80000"/>
              </a:lnSpc>
              <a:buFont typeface="Wingdings" charset="0"/>
              <a:buNone/>
            </a:pPr>
            <a:r>
              <a:rPr lang="en-GB" sz="2800" b="1" dirty="0">
                <a:solidFill>
                  <a:srgbClr val="FFFF00"/>
                </a:solidFill>
              </a:rPr>
              <a:t>	</a:t>
            </a:r>
            <a:r>
              <a:rPr lang="en-GB" sz="2800" i="1" dirty="0"/>
              <a:t>The desire to feel </a:t>
            </a:r>
            <a:r>
              <a:rPr lang="en-GB" sz="2800" b="1" i="1" dirty="0">
                <a:solidFill>
                  <a:srgbClr val="FF0000"/>
                </a:solidFill>
              </a:rPr>
              <a:t>unimpeded</a:t>
            </a:r>
            <a:r>
              <a:rPr lang="en-GB" sz="2800" i="1" dirty="0"/>
              <a:t>, i.e. the freedom from feeling imposed upon by the interaction.</a:t>
            </a:r>
            <a:br>
              <a:rPr lang="en-GB" sz="2800" i="1" dirty="0"/>
            </a:br>
            <a:endParaRPr lang="en-GB" sz="2800" i="1" dirty="0"/>
          </a:p>
          <a:p>
            <a:pPr marL="381000" indent="-381000">
              <a:lnSpc>
                <a:spcPct val="80000"/>
              </a:lnSpc>
              <a:buFont typeface="Wingdings" charset="0"/>
              <a:buNone/>
            </a:pPr>
            <a:r>
              <a:rPr lang="ja-JP" altLang="en-GB" sz="2800" b="1" dirty="0">
                <a:solidFill>
                  <a:srgbClr val="FF0000"/>
                </a:solidFill>
                <a:latin typeface="Arial"/>
              </a:rPr>
              <a:t>‘</a:t>
            </a:r>
            <a:r>
              <a:rPr lang="en-GB" sz="2800" b="1" dirty="0">
                <a:solidFill>
                  <a:srgbClr val="FF0000"/>
                </a:solidFill>
              </a:rPr>
              <a:t>Positive</a:t>
            </a:r>
            <a:r>
              <a:rPr lang="ja-JP" altLang="en-GB" sz="2800" b="1" dirty="0">
                <a:solidFill>
                  <a:srgbClr val="FF0000"/>
                </a:solidFill>
                <a:latin typeface="Arial"/>
              </a:rPr>
              <a:t>’</a:t>
            </a:r>
            <a:r>
              <a:rPr lang="en-GB" sz="2800" b="1" dirty="0">
                <a:solidFill>
                  <a:srgbClr val="FF0000"/>
                </a:solidFill>
              </a:rPr>
              <a:t> Face</a:t>
            </a:r>
            <a:r>
              <a:rPr lang="en-GB" sz="2400" b="1" dirty="0">
                <a:solidFill>
                  <a:srgbClr val="FF0000"/>
                </a:solidFill>
              </a:rPr>
              <a:t/>
            </a:r>
            <a:br>
              <a:rPr lang="en-GB" sz="2400" b="1" dirty="0">
                <a:solidFill>
                  <a:srgbClr val="FF0000"/>
                </a:solidFill>
              </a:rPr>
            </a:br>
            <a:endParaRPr lang="en-GB" sz="2400" b="1" dirty="0">
              <a:solidFill>
                <a:srgbClr val="FF0000"/>
              </a:solidFill>
            </a:endParaRPr>
          </a:p>
          <a:p>
            <a:pPr marL="381000" indent="-381000">
              <a:lnSpc>
                <a:spcPct val="80000"/>
              </a:lnSpc>
              <a:buFont typeface="Wingdings" charset="0"/>
              <a:buNone/>
            </a:pPr>
            <a:r>
              <a:rPr lang="en-GB" sz="2400" b="1" dirty="0">
                <a:solidFill>
                  <a:srgbClr val="FFFF00"/>
                </a:solidFill>
              </a:rPr>
              <a:t>	</a:t>
            </a:r>
            <a:r>
              <a:rPr lang="en-GB" sz="2800" i="1" dirty="0"/>
              <a:t>The desire to feel </a:t>
            </a:r>
            <a:r>
              <a:rPr lang="en-GB" sz="2800" b="1" i="1" dirty="0">
                <a:solidFill>
                  <a:srgbClr val="FF0000"/>
                </a:solidFill>
              </a:rPr>
              <a:t>approved of</a:t>
            </a:r>
            <a:r>
              <a:rPr lang="en-GB" sz="2800" i="1" dirty="0">
                <a:solidFill>
                  <a:srgbClr val="FF0000"/>
                </a:solidFill>
              </a:rPr>
              <a:t> </a:t>
            </a:r>
            <a:r>
              <a:rPr lang="en-GB" sz="2800" i="1" dirty="0"/>
              <a:t>, i.e. to maintain a positive and consistent self-image during the interaction.</a:t>
            </a:r>
            <a:endParaRPr lang="en-GB" sz="2800" dirty="0"/>
          </a:p>
        </p:txBody>
      </p:sp>
      <p:sp>
        <p:nvSpPr>
          <p:cNvPr id="132101" name="Text Box 5"/>
          <p:cNvSpPr txBox="1">
            <a:spLocks noChangeArrowheads="1"/>
          </p:cNvSpPr>
          <p:nvPr/>
        </p:nvSpPr>
        <p:spPr bwMode="auto">
          <a:xfrm>
            <a:off x="990600" y="1600200"/>
            <a:ext cx="7315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2000" b="1" i="1" dirty="0">
                <a:solidFill>
                  <a:srgbClr val="FF0000"/>
                </a:solidFill>
              </a:rPr>
              <a:t>Brown and Levinson developed Goffman</a:t>
            </a:r>
            <a:r>
              <a:rPr lang="ja-JP" altLang="en-GB" sz="2000" b="1" i="1" dirty="0">
                <a:solidFill>
                  <a:srgbClr val="FF0000"/>
                </a:solidFill>
                <a:latin typeface="Arial"/>
              </a:rPr>
              <a:t>’</a:t>
            </a:r>
            <a:r>
              <a:rPr lang="en-GB" sz="2000" b="1" i="1" dirty="0">
                <a:solidFill>
                  <a:srgbClr val="FF0000"/>
                </a:solidFill>
              </a:rPr>
              <a:t>s ideas into the concepts of </a:t>
            </a:r>
            <a:r>
              <a:rPr lang="ja-JP" altLang="en-GB" sz="2000" b="1" i="1" dirty="0">
                <a:solidFill>
                  <a:srgbClr val="FF0000"/>
                </a:solidFill>
                <a:latin typeface="Arial"/>
              </a:rPr>
              <a:t>‘</a:t>
            </a:r>
            <a:r>
              <a:rPr lang="en-GB" sz="2000" b="1" i="1" dirty="0">
                <a:solidFill>
                  <a:srgbClr val="FF0000"/>
                </a:solidFill>
              </a:rPr>
              <a:t>positive</a:t>
            </a:r>
            <a:r>
              <a:rPr lang="ja-JP" altLang="en-GB" sz="2000" b="1" i="1" dirty="0">
                <a:solidFill>
                  <a:srgbClr val="FF0000"/>
                </a:solidFill>
                <a:latin typeface="Arial"/>
              </a:rPr>
              <a:t>’</a:t>
            </a:r>
            <a:r>
              <a:rPr lang="en-GB" sz="2000" b="1" i="1" dirty="0">
                <a:solidFill>
                  <a:srgbClr val="FF0000"/>
                </a:solidFill>
              </a:rPr>
              <a:t> and </a:t>
            </a:r>
            <a:r>
              <a:rPr lang="ja-JP" altLang="en-GB" sz="2000" b="1" i="1" dirty="0">
                <a:solidFill>
                  <a:srgbClr val="FF0000"/>
                </a:solidFill>
                <a:latin typeface="Arial"/>
              </a:rPr>
              <a:t>‘</a:t>
            </a:r>
            <a:r>
              <a:rPr lang="en-GB" sz="2000" b="1" i="1" dirty="0">
                <a:solidFill>
                  <a:srgbClr val="FF0000"/>
                </a:solidFill>
              </a:rPr>
              <a:t>negative</a:t>
            </a:r>
            <a:r>
              <a:rPr lang="ja-JP" altLang="en-GB" sz="2000" b="1" i="1" dirty="0">
                <a:solidFill>
                  <a:srgbClr val="FF0000"/>
                </a:solidFill>
                <a:latin typeface="Arial"/>
              </a:rPr>
              <a:t>’</a:t>
            </a:r>
            <a:r>
              <a:rPr lang="en-GB" sz="2000" b="1" i="1" dirty="0">
                <a:solidFill>
                  <a:srgbClr val="FF0000"/>
                </a:solidFill>
              </a:rPr>
              <a:t> face.</a:t>
            </a:r>
          </a:p>
        </p:txBody>
      </p:sp>
    </p:spTree>
    <p:extLst>
      <p:ext uri="{BB962C8B-B14F-4D97-AF65-F5344CB8AC3E}">
        <p14:creationId xmlns:p14="http://schemas.microsoft.com/office/powerpoint/2010/main" xmlns="" val="4389472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ja-JP" altLang="en-GB">
                <a:latin typeface="Arial"/>
              </a:rPr>
              <a:t>‘</a:t>
            </a:r>
            <a:r>
              <a:rPr lang="en-GB"/>
              <a:t>Negative and Positive Face</a:t>
            </a:r>
            <a:r>
              <a:rPr lang="ja-JP" altLang="en-GB">
                <a:latin typeface="Arial"/>
              </a:rPr>
              <a:t>’</a:t>
            </a:r>
            <a:endParaRPr lang="en-GB"/>
          </a:p>
        </p:txBody>
      </p:sp>
      <p:sp>
        <p:nvSpPr>
          <p:cNvPr id="140291" name="Rectangle 3"/>
          <p:cNvSpPr>
            <a:spLocks noGrp="1" noChangeArrowheads="1"/>
          </p:cNvSpPr>
          <p:nvPr>
            <p:ph type="body" idx="1"/>
          </p:nvPr>
        </p:nvSpPr>
        <p:spPr>
          <a:xfrm>
            <a:off x="685800" y="1676400"/>
            <a:ext cx="7848600" cy="4525963"/>
          </a:xfrm>
        </p:spPr>
        <p:txBody>
          <a:bodyPr/>
          <a:lstStyle/>
          <a:p>
            <a:pPr>
              <a:lnSpc>
                <a:spcPct val="90000"/>
              </a:lnSpc>
            </a:pPr>
            <a:r>
              <a:rPr lang="ja-JP" altLang="en-GB" sz="2800" dirty="0">
                <a:latin typeface="Arial"/>
              </a:rPr>
              <a:t>‘</a:t>
            </a:r>
            <a:r>
              <a:rPr lang="en-GB" sz="2800" b="1" dirty="0">
                <a:solidFill>
                  <a:srgbClr val="FF0000"/>
                </a:solidFill>
              </a:rPr>
              <a:t>Face Threatening Acts</a:t>
            </a:r>
            <a:r>
              <a:rPr lang="ja-JP" altLang="en-GB" sz="2800" dirty="0">
                <a:solidFill>
                  <a:srgbClr val="FF0000"/>
                </a:solidFill>
                <a:latin typeface="Arial"/>
              </a:rPr>
              <a:t>’</a:t>
            </a:r>
            <a:r>
              <a:rPr lang="en-GB" sz="2800" dirty="0">
                <a:solidFill>
                  <a:srgbClr val="FF0000"/>
                </a:solidFill>
              </a:rPr>
              <a:t> (FTAs) </a:t>
            </a:r>
          </a:p>
          <a:p>
            <a:pPr lvl="1">
              <a:lnSpc>
                <a:spcPct val="90000"/>
              </a:lnSpc>
            </a:pPr>
            <a:r>
              <a:rPr lang="en-GB" sz="2400" dirty="0"/>
              <a:t>conversational turns that</a:t>
            </a:r>
            <a:r>
              <a:rPr lang="en-GB" sz="2400" dirty="0">
                <a:solidFill>
                  <a:srgbClr val="FFFF00"/>
                </a:solidFill>
              </a:rPr>
              <a:t> </a:t>
            </a:r>
            <a:r>
              <a:rPr lang="en-GB" sz="2400" dirty="0">
                <a:solidFill>
                  <a:srgbClr val="FF0000"/>
                </a:solidFill>
              </a:rPr>
              <a:t>risk a </a:t>
            </a:r>
            <a:r>
              <a:rPr lang="ja-JP" altLang="en-GB" sz="2400" dirty="0">
                <a:solidFill>
                  <a:srgbClr val="FF0000"/>
                </a:solidFill>
                <a:latin typeface="Arial"/>
              </a:rPr>
              <a:t>‘</a:t>
            </a:r>
            <a:r>
              <a:rPr lang="en-GB" sz="2400" dirty="0">
                <a:solidFill>
                  <a:srgbClr val="FF0000"/>
                </a:solidFill>
              </a:rPr>
              <a:t>loss of face</a:t>
            </a:r>
            <a:r>
              <a:rPr lang="ja-JP" altLang="en-GB" sz="2400" dirty="0">
                <a:solidFill>
                  <a:srgbClr val="FF0000"/>
                </a:solidFill>
                <a:latin typeface="Arial"/>
              </a:rPr>
              <a:t>’</a:t>
            </a:r>
            <a:r>
              <a:rPr lang="en-GB" sz="2400" dirty="0">
                <a:solidFill>
                  <a:srgbClr val="FF0000"/>
                </a:solidFill>
              </a:rPr>
              <a:t>.</a:t>
            </a:r>
            <a:r>
              <a:rPr lang="en-GB" dirty="0">
                <a:solidFill>
                  <a:srgbClr val="FF0000"/>
                </a:solidFill>
              </a:rPr>
              <a:t> </a:t>
            </a:r>
          </a:p>
          <a:p>
            <a:pPr lvl="1">
              <a:lnSpc>
                <a:spcPct val="90000"/>
              </a:lnSpc>
            </a:pPr>
            <a:endParaRPr lang="en-GB" dirty="0">
              <a:solidFill>
                <a:srgbClr val="FFFF00"/>
              </a:solidFill>
            </a:endParaRPr>
          </a:p>
          <a:p>
            <a:pPr>
              <a:lnSpc>
                <a:spcPct val="90000"/>
              </a:lnSpc>
            </a:pPr>
            <a:r>
              <a:rPr lang="en-GB" sz="2800" b="1" dirty="0">
                <a:solidFill>
                  <a:srgbClr val="FF0000"/>
                </a:solidFill>
              </a:rPr>
              <a:t>Positive politeness </a:t>
            </a:r>
            <a:r>
              <a:rPr lang="ja-JP" altLang="en-GB" sz="2800" b="1" dirty="0">
                <a:solidFill>
                  <a:srgbClr val="FF0000"/>
                </a:solidFill>
                <a:latin typeface="Arial"/>
              </a:rPr>
              <a:t>‘</a:t>
            </a:r>
            <a:r>
              <a:rPr lang="en-GB" sz="2800" b="1" dirty="0">
                <a:solidFill>
                  <a:srgbClr val="FF0000"/>
                </a:solidFill>
              </a:rPr>
              <a:t>face work</a:t>
            </a:r>
            <a:r>
              <a:rPr lang="ja-JP" altLang="en-GB" sz="2800" dirty="0">
                <a:solidFill>
                  <a:srgbClr val="FF0000"/>
                </a:solidFill>
                <a:latin typeface="Arial"/>
              </a:rPr>
              <a:t>’</a:t>
            </a:r>
            <a:endParaRPr lang="en-GB" sz="2800" dirty="0">
              <a:solidFill>
                <a:srgbClr val="FF0000"/>
              </a:solidFill>
            </a:endParaRPr>
          </a:p>
          <a:p>
            <a:pPr lvl="1">
              <a:lnSpc>
                <a:spcPct val="90000"/>
              </a:lnSpc>
            </a:pPr>
            <a:r>
              <a:rPr lang="en-GB" sz="2400" dirty="0"/>
              <a:t>addresses </a:t>
            </a:r>
            <a:r>
              <a:rPr lang="ja-JP" altLang="en-GB" sz="2400" dirty="0">
                <a:latin typeface="Arial"/>
              </a:rPr>
              <a:t>‘</a:t>
            </a:r>
            <a:r>
              <a:rPr lang="en-GB" sz="2400" dirty="0"/>
              <a:t>positive face</a:t>
            </a:r>
            <a:r>
              <a:rPr lang="ja-JP" altLang="en-GB" sz="2400" dirty="0">
                <a:latin typeface="Arial"/>
              </a:rPr>
              <a:t>’</a:t>
            </a:r>
            <a:r>
              <a:rPr lang="en-GB" sz="2400" dirty="0"/>
              <a:t> concerns, </a:t>
            </a:r>
            <a:r>
              <a:rPr lang="en-GB" sz="2400" dirty="0">
                <a:solidFill>
                  <a:srgbClr val="FF0000"/>
                </a:solidFill>
              </a:rPr>
              <a:t>by showing concern for the other</a:t>
            </a:r>
            <a:r>
              <a:rPr lang="ja-JP" altLang="en-GB" sz="2400" dirty="0">
                <a:solidFill>
                  <a:srgbClr val="FF0000"/>
                </a:solidFill>
                <a:latin typeface="Arial"/>
              </a:rPr>
              <a:t>’</a:t>
            </a:r>
            <a:r>
              <a:rPr lang="en-GB" sz="2400" dirty="0">
                <a:solidFill>
                  <a:srgbClr val="FF0000"/>
                </a:solidFill>
              </a:rPr>
              <a:t>s face. </a:t>
            </a:r>
          </a:p>
          <a:p>
            <a:pPr>
              <a:lnSpc>
                <a:spcPct val="90000"/>
              </a:lnSpc>
            </a:pPr>
            <a:endParaRPr lang="en-GB" sz="2800" dirty="0"/>
          </a:p>
          <a:p>
            <a:pPr>
              <a:lnSpc>
                <a:spcPct val="90000"/>
              </a:lnSpc>
            </a:pPr>
            <a:r>
              <a:rPr lang="en-GB" sz="2800" b="1" dirty="0">
                <a:solidFill>
                  <a:srgbClr val="FF0000"/>
                </a:solidFill>
              </a:rPr>
              <a:t>Negative politeness </a:t>
            </a:r>
            <a:r>
              <a:rPr lang="ja-JP" altLang="en-GB" sz="2800" b="1" dirty="0">
                <a:solidFill>
                  <a:srgbClr val="FF0000"/>
                </a:solidFill>
                <a:latin typeface="Arial"/>
              </a:rPr>
              <a:t>‘</a:t>
            </a:r>
            <a:r>
              <a:rPr lang="en-GB" sz="2800" b="1" dirty="0">
                <a:solidFill>
                  <a:srgbClr val="FF0000"/>
                </a:solidFill>
              </a:rPr>
              <a:t>face work</a:t>
            </a:r>
            <a:r>
              <a:rPr lang="ja-JP" altLang="en-GB" sz="2800" b="1" dirty="0">
                <a:solidFill>
                  <a:srgbClr val="FF0000"/>
                </a:solidFill>
                <a:latin typeface="Arial"/>
              </a:rPr>
              <a:t>’</a:t>
            </a:r>
            <a:r>
              <a:rPr lang="en-GB" sz="2800" dirty="0">
                <a:solidFill>
                  <a:srgbClr val="FF0000"/>
                </a:solidFill>
              </a:rPr>
              <a:t> </a:t>
            </a:r>
          </a:p>
          <a:p>
            <a:pPr lvl="1">
              <a:lnSpc>
                <a:spcPct val="90000"/>
              </a:lnSpc>
            </a:pPr>
            <a:r>
              <a:rPr lang="en-GB" sz="2400" dirty="0"/>
              <a:t>addresses </a:t>
            </a:r>
            <a:r>
              <a:rPr lang="ja-JP" altLang="en-GB" sz="2400" dirty="0">
                <a:latin typeface="Arial"/>
              </a:rPr>
              <a:t>‘</a:t>
            </a:r>
            <a:r>
              <a:rPr lang="en-GB" sz="2400" dirty="0"/>
              <a:t>negative face</a:t>
            </a:r>
            <a:r>
              <a:rPr lang="ja-JP" altLang="en-GB" sz="2400" dirty="0">
                <a:latin typeface="Arial"/>
              </a:rPr>
              <a:t>’</a:t>
            </a:r>
            <a:r>
              <a:rPr lang="en-GB" sz="2400" dirty="0"/>
              <a:t> concerns, </a:t>
            </a:r>
            <a:r>
              <a:rPr lang="en-GB" sz="2400" dirty="0">
                <a:solidFill>
                  <a:srgbClr val="FF0000"/>
                </a:solidFill>
              </a:rPr>
              <a:t>by acknowledging the other</a:t>
            </a:r>
            <a:r>
              <a:rPr lang="ja-JP" altLang="en-GB" sz="2400" dirty="0">
                <a:solidFill>
                  <a:srgbClr val="FF0000"/>
                </a:solidFill>
                <a:latin typeface="Arial"/>
              </a:rPr>
              <a:t>’</a:t>
            </a:r>
            <a:r>
              <a:rPr lang="en-GB" sz="2400" dirty="0">
                <a:solidFill>
                  <a:srgbClr val="FF0000"/>
                </a:solidFill>
              </a:rPr>
              <a:t>s face is threatened.</a:t>
            </a:r>
          </a:p>
          <a:p>
            <a:pPr>
              <a:lnSpc>
                <a:spcPct val="90000"/>
              </a:lnSpc>
            </a:pPr>
            <a:endParaRPr lang="en-GB" sz="2800" dirty="0">
              <a:solidFill>
                <a:srgbClr val="FFFF00"/>
              </a:solidFill>
            </a:endParaRPr>
          </a:p>
          <a:p>
            <a:pPr>
              <a:lnSpc>
                <a:spcPct val="90000"/>
              </a:lnSpc>
            </a:pPr>
            <a:endParaRPr lang="en-GB" dirty="0">
              <a:solidFill>
                <a:srgbClr val="FFFF00"/>
              </a:solidFill>
            </a:endParaRPr>
          </a:p>
        </p:txBody>
      </p:sp>
    </p:spTree>
    <p:extLst>
      <p:ext uri="{BB962C8B-B14F-4D97-AF65-F5344CB8AC3E}">
        <p14:creationId xmlns:p14="http://schemas.microsoft.com/office/powerpoint/2010/main" xmlns="" val="33240863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1143000" y="274638"/>
            <a:ext cx="7086600" cy="1143000"/>
          </a:xfrm>
        </p:spPr>
        <p:txBody>
          <a:bodyPr/>
          <a:lstStyle/>
          <a:p>
            <a:r>
              <a:rPr lang="ja-JP" altLang="en-GB">
                <a:latin typeface="Arial"/>
              </a:rPr>
              <a:t>‘</a:t>
            </a:r>
            <a:r>
              <a:rPr lang="en-GB"/>
              <a:t>Face Threatening Acts</a:t>
            </a:r>
            <a:r>
              <a:rPr lang="ja-JP" altLang="en-GB">
                <a:latin typeface="Arial"/>
              </a:rPr>
              <a:t>’</a:t>
            </a:r>
            <a:endParaRPr lang="en-GB"/>
          </a:p>
        </p:txBody>
      </p:sp>
      <p:sp>
        <p:nvSpPr>
          <p:cNvPr id="141315" name="Rectangle 3"/>
          <p:cNvSpPr>
            <a:spLocks noGrp="1" noChangeArrowheads="1"/>
          </p:cNvSpPr>
          <p:nvPr>
            <p:ph type="body" idx="1"/>
          </p:nvPr>
        </p:nvSpPr>
        <p:spPr>
          <a:xfrm>
            <a:off x="546100" y="1358900"/>
            <a:ext cx="8216900" cy="4889500"/>
          </a:xfrm>
        </p:spPr>
        <p:txBody>
          <a:bodyPr>
            <a:normAutofit lnSpcReduction="10000"/>
          </a:bodyPr>
          <a:lstStyle/>
          <a:p>
            <a:pPr>
              <a:lnSpc>
                <a:spcPct val="80000"/>
              </a:lnSpc>
            </a:pPr>
            <a:r>
              <a:rPr lang="ja-JP" altLang="en-GB" sz="2400" dirty="0">
                <a:latin typeface="Arial"/>
              </a:rPr>
              <a:t>‘</a:t>
            </a:r>
            <a:r>
              <a:rPr lang="en-GB" sz="2400" dirty="0"/>
              <a:t>Close your mouth when you eat, you fat swine</a:t>
            </a:r>
            <a:r>
              <a:rPr lang="ja-JP" altLang="en-GB" sz="2400" dirty="0">
                <a:latin typeface="Arial"/>
              </a:rPr>
              <a:t>’</a:t>
            </a:r>
            <a:r>
              <a:rPr lang="en-GB" sz="2400" dirty="0"/>
              <a:t>.</a:t>
            </a:r>
          </a:p>
          <a:p>
            <a:pPr lvl="1">
              <a:lnSpc>
                <a:spcPct val="80000"/>
              </a:lnSpc>
              <a:buFont typeface="Garamond" charset="0"/>
              <a:buChar char="~"/>
            </a:pPr>
            <a:r>
              <a:rPr lang="en-GB" sz="2000" dirty="0">
                <a:solidFill>
                  <a:srgbClr val="FF0000"/>
                </a:solidFill>
              </a:rPr>
              <a:t> </a:t>
            </a:r>
            <a:r>
              <a:rPr lang="en-GB" sz="2000" i="1" dirty="0">
                <a:solidFill>
                  <a:srgbClr val="FF0000"/>
                </a:solidFill>
              </a:rPr>
              <a:t>A </a:t>
            </a:r>
            <a:r>
              <a:rPr lang="en-GB" sz="2000" b="1" i="1" dirty="0">
                <a:solidFill>
                  <a:srgbClr val="FF0000"/>
                </a:solidFill>
              </a:rPr>
              <a:t>bald</a:t>
            </a:r>
            <a:r>
              <a:rPr lang="en-GB" sz="2000" i="1" dirty="0">
                <a:solidFill>
                  <a:srgbClr val="FF0000"/>
                </a:solidFill>
              </a:rPr>
              <a:t> FTA</a:t>
            </a:r>
          </a:p>
          <a:p>
            <a:pPr>
              <a:lnSpc>
                <a:spcPct val="80000"/>
              </a:lnSpc>
            </a:pPr>
            <a:endParaRPr lang="en-GB" sz="2400" dirty="0"/>
          </a:p>
          <a:p>
            <a:pPr>
              <a:lnSpc>
                <a:spcPct val="80000"/>
              </a:lnSpc>
            </a:pPr>
            <a:r>
              <a:rPr lang="ja-JP" altLang="en-GB" sz="2400" dirty="0">
                <a:latin typeface="Arial"/>
              </a:rPr>
              <a:t>‘</a:t>
            </a:r>
            <a:r>
              <a:rPr lang="en-GB" sz="2400" dirty="0"/>
              <a:t>You have such beautiful teeth. I wish I didn</a:t>
            </a:r>
            <a:r>
              <a:rPr lang="ja-JP" altLang="en-GB" sz="2400" dirty="0">
                <a:latin typeface="Arial"/>
              </a:rPr>
              <a:t>’</a:t>
            </a:r>
            <a:r>
              <a:rPr lang="en-GB" sz="2400" dirty="0"/>
              <a:t>t see them when you eat.</a:t>
            </a:r>
            <a:r>
              <a:rPr lang="ja-JP" altLang="en-GB" sz="2400" dirty="0">
                <a:latin typeface="Arial"/>
              </a:rPr>
              <a:t>’</a:t>
            </a:r>
            <a:r>
              <a:rPr lang="en-GB" sz="2400" dirty="0"/>
              <a:t> </a:t>
            </a:r>
          </a:p>
          <a:p>
            <a:pPr lvl="1">
              <a:lnSpc>
                <a:spcPct val="80000"/>
              </a:lnSpc>
              <a:buFont typeface="Garamond" charset="0"/>
              <a:buChar char="~"/>
            </a:pPr>
            <a:r>
              <a:rPr lang="en-GB" sz="2000" i="1" dirty="0">
                <a:solidFill>
                  <a:srgbClr val="FF0000"/>
                </a:solidFill>
              </a:rPr>
              <a:t>An FTA using </a:t>
            </a:r>
            <a:r>
              <a:rPr lang="en-GB" sz="2000" b="1" i="1" dirty="0">
                <a:solidFill>
                  <a:srgbClr val="FF0000"/>
                </a:solidFill>
              </a:rPr>
              <a:t>positive politeness</a:t>
            </a:r>
          </a:p>
          <a:p>
            <a:pPr>
              <a:lnSpc>
                <a:spcPct val="80000"/>
              </a:lnSpc>
            </a:pPr>
            <a:endParaRPr lang="en-GB" sz="2400" dirty="0"/>
          </a:p>
          <a:p>
            <a:pPr>
              <a:lnSpc>
                <a:spcPct val="80000"/>
              </a:lnSpc>
            </a:pPr>
            <a:r>
              <a:rPr lang="ja-JP" altLang="en-GB" sz="2400" dirty="0">
                <a:latin typeface="Arial"/>
              </a:rPr>
              <a:t>‘</a:t>
            </a:r>
            <a:r>
              <a:rPr lang="en-GB" sz="2400" dirty="0"/>
              <a:t>I know you</a:t>
            </a:r>
            <a:r>
              <a:rPr lang="ja-JP" altLang="en-GB" sz="2400" dirty="0">
                <a:latin typeface="Arial"/>
              </a:rPr>
              <a:t>’</a:t>
            </a:r>
            <a:r>
              <a:rPr lang="en-GB" sz="2400" dirty="0"/>
              <a:t>re very hungry and that steak is a bit tough, but I would appreciate it if you would chew with your mouth closed.</a:t>
            </a:r>
            <a:r>
              <a:rPr lang="ja-JP" altLang="en-GB" sz="2400" dirty="0">
                <a:latin typeface="Arial"/>
              </a:rPr>
              <a:t>’</a:t>
            </a:r>
            <a:r>
              <a:rPr lang="en-GB" sz="2400" dirty="0"/>
              <a:t> </a:t>
            </a:r>
          </a:p>
          <a:p>
            <a:pPr lvl="1">
              <a:lnSpc>
                <a:spcPct val="80000"/>
              </a:lnSpc>
              <a:buFont typeface="Garamond" charset="0"/>
              <a:buChar char="~"/>
            </a:pPr>
            <a:r>
              <a:rPr lang="en-GB" sz="2000" i="1" dirty="0">
                <a:solidFill>
                  <a:srgbClr val="FF0000"/>
                </a:solidFill>
              </a:rPr>
              <a:t>An FTA using </a:t>
            </a:r>
            <a:r>
              <a:rPr lang="en-GB" sz="2000" b="1" i="1" dirty="0">
                <a:solidFill>
                  <a:srgbClr val="FF0000"/>
                </a:solidFill>
              </a:rPr>
              <a:t>negative politeness</a:t>
            </a:r>
          </a:p>
          <a:p>
            <a:pPr>
              <a:lnSpc>
                <a:spcPct val="80000"/>
              </a:lnSpc>
            </a:pPr>
            <a:endParaRPr lang="en-GB" sz="2400" dirty="0"/>
          </a:p>
          <a:p>
            <a:pPr>
              <a:lnSpc>
                <a:spcPct val="80000"/>
              </a:lnSpc>
            </a:pPr>
            <a:r>
              <a:rPr lang="ja-JP" altLang="en-GB" sz="2400" dirty="0">
                <a:latin typeface="Arial"/>
              </a:rPr>
              <a:t>‘</a:t>
            </a:r>
            <a:r>
              <a:rPr lang="en-GB" sz="2400" dirty="0"/>
              <a:t>I wonder how far a person</a:t>
            </a:r>
            <a:r>
              <a:rPr lang="ja-JP" altLang="en-GB" sz="2400" dirty="0">
                <a:latin typeface="Arial"/>
              </a:rPr>
              <a:t>’</a:t>
            </a:r>
            <a:r>
              <a:rPr lang="en-GB" sz="2400" dirty="0"/>
              <a:t>s lips can stretch yet remain closed when eating?</a:t>
            </a:r>
            <a:r>
              <a:rPr lang="ja-JP" altLang="en-GB" sz="2400" dirty="0">
                <a:latin typeface="Arial"/>
              </a:rPr>
              <a:t>’</a:t>
            </a:r>
            <a:r>
              <a:rPr lang="en-GB" sz="2400" dirty="0"/>
              <a:t> </a:t>
            </a:r>
          </a:p>
          <a:p>
            <a:pPr lvl="1">
              <a:lnSpc>
                <a:spcPct val="80000"/>
              </a:lnSpc>
              <a:buFont typeface="Garamond" charset="0"/>
              <a:buChar char="~"/>
            </a:pPr>
            <a:r>
              <a:rPr lang="en-GB" sz="2000" i="1" dirty="0">
                <a:solidFill>
                  <a:srgbClr val="FF0000"/>
                </a:solidFill>
              </a:rPr>
              <a:t>An </a:t>
            </a:r>
            <a:r>
              <a:rPr lang="ja-JP" altLang="en-GB" sz="2000" i="1" dirty="0">
                <a:solidFill>
                  <a:srgbClr val="FF0000"/>
                </a:solidFill>
                <a:latin typeface="Arial"/>
              </a:rPr>
              <a:t>‘</a:t>
            </a:r>
            <a:r>
              <a:rPr lang="en-GB" sz="2000" b="1" i="1" dirty="0">
                <a:solidFill>
                  <a:srgbClr val="FF0000"/>
                </a:solidFill>
              </a:rPr>
              <a:t>off record</a:t>
            </a:r>
            <a:r>
              <a:rPr lang="ja-JP" altLang="en-GB" sz="2000" i="1" dirty="0">
                <a:solidFill>
                  <a:srgbClr val="FF0000"/>
                </a:solidFill>
                <a:latin typeface="Arial"/>
              </a:rPr>
              <a:t>’</a:t>
            </a:r>
            <a:r>
              <a:rPr lang="en-GB" sz="2000" i="1" dirty="0">
                <a:solidFill>
                  <a:srgbClr val="FF0000"/>
                </a:solidFill>
              </a:rPr>
              <a:t> or </a:t>
            </a:r>
            <a:r>
              <a:rPr lang="ja-JP" altLang="en-GB" sz="2000" i="1" dirty="0">
                <a:solidFill>
                  <a:srgbClr val="FF0000"/>
                </a:solidFill>
                <a:latin typeface="Arial"/>
              </a:rPr>
              <a:t>‘</a:t>
            </a:r>
            <a:r>
              <a:rPr lang="en-GB" sz="2000" b="1" i="1" dirty="0">
                <a:solidFill>
                  <a:srgbClr val="FF0000"/>
                </a:solidFill>
              </a:rPr>
              <a:t>indirect</a:t>
            </a:r>
            <a:r>
              <a:rPr lang="ja-JP" altLang="en-GB" sz="2000" b="1" i="1" dirty="0">
                <a:solidFill>
                  <a:srgbClr val="FF0000"/>
                </a:solidFill>
                <a:latin typeface="Arial"/>
              </a:rPr>
              <a:t>’</a:t>
            </a:r>
            <a:r>
              <a:rPr lang="en-GB" sz="2000" b="1" i="1" dirty="0">
                <a:solidFill>
                  <a:srgbClr val="FF0000"/>
                </a:solidFill>
              </a:rPr>
              <a:t> </a:t>
            </a:r>
            <a:r>
              <a:rPr lang="en-GB" sz="2000" i="1" dirty="0">
                <a:solidFill>
                  <a:srgbClr val="FF0000"/>
                </a:solidFill>
              </a:rPr>
              <a:t>FTA</a:t>
            </a:r>
          </a:p>
        </p:txBody>
      </p:sp>
    </p:spTree>
    <p:extLst>
      <p:ext uri="{BB962C8B-B14F-4D97-AF65-F5344CB8AC3E}">
        <p14:creationId xmlns:p14="http://schemas.microsoft.com/office/powerpoint/2010/main" xmlns="" val="19579523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r>
              <a:rPr lang="en-GB"/>
              <a:t>The </a:t>
            </a:r>
            <a:r>
              <a:rPr lang="ja-JP" altLang="en-GB">
                <a:latin typeface="Arial"/>
              </a:rPr>
              <a:t>‘</a:t>
            </a:r>
            <a:r>
              <a:rPr lang="en-GB"/>
              <a:t>Politeness Principle</a:t>
            </a:r>
            <a:r>
              <a:rPr lang="ja-JP" altLang="en-GB">
                <a:latin typeface="Arial"/>
              </a:rPr>
              <a:t>’</a:t>
            </a:r>
            <a:endParaRPr lang="en-GB"/>
          </a:p>
        </p:txBody>
      </p:sp>
      <p:sp>
        <p:nvSpPr>
          <p:cNvPr id="146435" name="Rectangle 3"/>
          <p:cNvSpPr>
            <a:spLocks noGrp="1" noChangeArrowheads="1"/>
          </p:cNvSpPr>
          <p:nvPr>
            <p:ph type="body" idx="1"/>
          </p:nvPr>
        </p:nvSpPr>
        <p:spPr>
          <a:xfrm>
            <a:off x="520700" y="1612900"/>
            <a:ext cx="7772400" cy="4724400"/>
          </a:xfrm>
        </p:spPr>
        <p:txBody>
          <a:bodyPr>
            <a:normAutofit lnSpcReduction="10000"/>
          </a:bodyPr>
          <a:lstStyle/>
          <a:p>
            <a:pPr>
              <a:lnSpc>
                <a:spcPct val="90000"/>
              </a:lnSpc>
            </a:pPr>
            <a:r>
              <a:rPr lang="en-GB" sz="2400" dirty="0"/>
              <a:t>Geoffrey Leech proposed the need for </a:t>
            </a:r>
            <a:r>
              <a:rPr lang="ja-JP" altLang="en-GB" sz="2400" b="1" dirty="0">
                <a:latin typeface="Arial"/>
              </a:rPr>
              <a:t>‘</a:t>
            </a:r>
            <a:r>
              <a:rPr lang="en-GB" sz="2400" b="1" dirty="0"/>
              <a:t>politeness maxims</a:t>
            </a:r>
            <a:r>
              <a:rPr lang="ja-JP" altLang="en-GB" sz="2400" b="1" dirty="0">
                <a:latin typeface="Arial"/>
              </a:rPr>
              <a:t>’</a:t>
            </a:r>
            <a:r>
              <a:rPr lang="en-GB" sz="2400" dirty="0"/>
              <a:t> as a prerequisite for conversational co-operation. </a:t>
            </a:r>
          </a:p>
          <a:p>
            <a:pPr>
              <a:lnSpc>
                <a:spcPct val="90000"/>
              </a:lnSpc>
            </a:pPr>
            <a:endParaRPr lang="en-GB" sz="2400" dirty="0"/>
          </a:p>
          <a:p>
            <a:pPr>
              <a:lnSpc>
                <a:spcPct val="90000"/>
              </a:lnSpc>
            </a:pPr>
            <a:r>
              <a:rPr lang="en-GB" sz="2400" i="1" dirty="0">
                <a:solidFill>
                  <a:srgbClr val="FF0000"/>
                </a:solidFill>
              </a:rPr>
              <a:t>In the absence of politeness</a:t>
            </a:r>
            <a:r>
              <a:rPr lang="en-GB" sz="2400" i="1" dirty="0"/>
              <a:t>,</a:t>
            </a:r>
            <a:r>
              <a:rPr lang="en-GB" sz="2400" dirty="0"/>
              <a:t> Leech suggested,</a:t>
            </a:r>
            <a:r>
              <a:rPr lang="en-GB" sz="2400" i="1" dirty="0">
                <a:solidFill>
                  <a:srgbClr val="FFFF00"/>
                </a:solidFill>
              </a:rPr>
              <a:t> </a:t>
            </a:r>
            <a:r>
              <a:rPr lang="en-GB" sz="2400" i="1" dirty="0">
                <a:solidFill>
                  <a:srgbClr val="FF0000"/>
                </a:solidFill>
              </a:rPr>
              <a:t>it will be assumed that an attitude of politeness is absent.</a:t>
            </a:r>
          </a:p>
          <a:p>
            <a:pPr>
              <a:lnSpc>
                <a:spcPct val="90000"/>
              </a:lnSpc>
            </a:pPr>
            <a:endParaRPr lang="en-GB" sz="2400" i="1" dirty="0">
              <a:solidFill>
                <a:srgbClr val="FFFF00"/>
              </a:solidFill>
            </a:endParaRPr>
          </a:p>
          <a:p>
            <a:pPr>
              <a:lnSpc>
                <a:spcPct val="90000"/>
              </a:lnSpc>
            </a:pPr>
            <a:r>
              <a:rPr lang="en-GB" sz="2400" dirty="0"/>
              <a:t>Each maxim has two forms: positive and negative.</a:t>
            </a:r>
          </a:p>
          <a:p>
            <a:pPr>
              <a:lnSpc>
                <a:spcPct val="90000"/>
              </a:lnSpc>
            </a:pPr>
            <a:endParaRPr lang="en-GB" sz="2400" dirty="0"/>
          </a:p>
          <a:p>
            <a:pPr>
              <a:lnSpc>
                <a:spcPct val="90000"/>
              </a:lnSpc>
            </a:pPr>
            <a:r>
              <a:rPr lang="en-GB" sz="2400" dirty="0"/>
              <a:t>Each maxim has a lesser </a:t>
            </a:r>
            <a:r>
              <a:rPr lang="ja-JP" altLang="en-GB" sz="2400" dirty="0">
                <a:latin typeface="Arial"/>
              </a:rPr>
              <a:t>‘</a:t>
            </a:r>
            <a:r>
              <a:rPr lang="en-GB" sz="2400" dirty="0"/>
              <a:t>sub-maxim</a:t>
            </a:r>
            <a:r>
              <a:rPr lang="ja-JP" altLang="en-GB" sz="2400" dirty="0">
                <a:latin typeface="Arial"/>
              </a:rPr>
              <a:t>’</a:t>
            </a:r>
            <a:r>
              <a:rPr lang="en-GB" sz="2400" dirty="0"/>
              <a:t> that recognises the general law that </a:t>
            </a:r>
            <a:r>
              <a:rPr lang="en-GB" sz="2400" dirty="0">
                <a:solidFill>
                  <a:srgbClr val="FF0000"/>
                </a:solidFill>
              </a:rPr>
              <a:t>negative politeness </a:t>
            </a:r>
            <a:r>
              <a:rPr lang="en-GB" sz="2400" dirty="0"/>
              <a:t>– </a:t>
            </a:r>
            <a:r>
              <a:rPr lang="en-GB" sz="2400" i="1" dirty="0"/>
              <a:t>that we seek to minimise discord</a:t>
            </a:r>
            <a:r>
              <a:rPr lang="en-GB" sz="2400" dirty="0"/>
              <a:t> – is more important than </a:t>
            </a:r>
            <a:r>
              <a:rPr lang="en-GB" sz="2400" dirty="0">
                <a:solidFill>
                  <a:srgbClr val="FF0000"/>
                </a:solidFill>
              </a:rPr>
              <a:t>positive politeness </a:t>
            </a:r>
            <a:r>
              <a:rPr lang="en-GB" sz="2400" dirty="0"/>
              <a:t>– </a:t>
            </a:r>
            <a:r>
              <a:rPr lang="en-GB" sz="2400" i="1" dirty="0"/>
              <a:t>that we seek concord</a:t>
            </a:r>
            <a:r>
              <a:rPr lang="en-GB" sz="2400" dirty="0"/>
              <a:t>.</a:t>
            </a:r>
          </a:p>
          <a:p>
            <a:pPr>
              <a:lnSpc>
                <a:spcPct val="90000"/>
              </a:lnSpc>
            </a:pPr>
            <a:endParaRPr lang="en-GB" sz="2400" dirty="0"/>
          </a:p>
          <a:p>
            <a:pPr lvl="1">
              <a:lnSpc>
                <a:spcPct val="90000"/>
              </a:lnSpc>
            </a:pPr>
            <a:endParaRPr lang="en-GB" sz="2000" dirty="0"/>
          </a:p>
        </p:txBody>
      </p:sp>
    </p:spTree>
    <p:extLst>
      <p:ext uri="{BB962C8B-B14F-4D97-AF65-F5344CB8AC3E}">
        <p14:creationId xmlns:p14="http://schemas.microsoft.com/office/powerpoint/2010/main" xmlns="" val="37365923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685800" y="274638"/>
            <a:ext cx="8229600" cy="1143000"/>
          </a:xfrm>
        </p:spPr>
        <p:txBody>
          <a:bodyPr/>
          <a:lstStyle/>
          <a:p>
            <a:r>
              <a:rPr lang="en-GB">
                <a:solidFill>
                  <a:schemeClr val="tx1"/>
                </a:solidFill>
              </a:rPr>
              <a:t>Leech</a:t>
            </a:r>
            <a:r>
              <a:rPr lang="ja-JP" altLang="en-GB">
                <a:solidFill>
                  <a:schemeClr val="tx1"/>
                </a:solidFill>
                <a:latin typeface="Arial"/>
              </a:rPr>
              <a:t>’</a:t>
            </a:r>
            <a:r>
              <a:rPr lang="en-GB">
                <a:solidFill>
                  <a:schemeClr val="tx1"/>
                </a:solidFill>
              </a:rPr>
              <a:t>s Politeness Maxims (1)</a:t>
            </a:r>
          </a:p>
        </p:txBody>
      </p:sp>
      <p:sp>
        <p:nvSpPr>
          <p:cNvPr id="164867" name="Rectangle 3"/>
          <p:cNvSpPr>
            <a:spLocks noGrp="1" noChangeArrowheads="1"/>
          </p:cNvSpPr>
          <p:nvPr>
            <p:ph type="body" idx="1"/>
          </p:nvPr>
        </p:nvSpPr>
        <p:spPr>
          <a:xfrm>
            <a:off x="838200" y="1397000"/>
            <a:ext cx="7874000" cy="5135563"/>
          </a:xfrm>
        </p:spPr>
        <p:txBody>
          <a:bodyPr/>
          <a:lstStyle/>
          <a:p>
            <a:pPr marL="533400" indent="-533400">
              <a:buFont typeface="Wingdings" charset="0"/>
              <a:buAutoNum type="arabicPeriod"/>
            </a:pPr>
            <a:r>
              <a:rPr lang="en-GB" b="1" dirty="0">
                <a:solidFill>
                  <a:srgbClr val="FF0000"/>
                </a:solidFill>
              </a:rPr>
              <a:t>Tact</a:t>
            </a:r>
            <a:r>
              <a:rPr lang="en-GB" dirty="0"/>
              <a:t>: minimise the cost to others [</a:t>
            </a:r>
            <a:r>
              <a:rPr lang="ja-JP" altLang="en-GB" dirty="0">
                <a:latin typeface="Arial"/>
              </a:rPr>
              <a:t>‘</a:t>
            </a:r>
            <a:r>
              <a:rPr lang="en-GB" dirty="0"/>
              <a:t>sub-maxim</a:t>
            </a:r>
            <a:r>
              <a:rPr lang="ja-JP" altLang="en-GB" dirty="0">
                <a:latin typeface="Arial"/>
              </a:rPr>
              <a:t>’</a:t>
            </a:r>
            <a:r>
              <a:rPr lang="en-GB" dirty="0"/>
              <a:t>: maximise benefit to others]</a:t>
            </a:r>
          </a:p>
          <a:p>
            <a:pPr marL="533400" indent="-533400">
              <a:buFont typeface="Wingdings" charset="0"/>
              <a:buAutoNum type="arabicPeriod"/>
            </a:pPr>
            <a:endParaRPr lang="en-GB" dirty="0"/>
          </a:p>
          <a:p>
            <a:pPr marL="533400" indent="-533400">
              <a:buFont typeface="Wingdings" charset="0"/>
              <a:buAutoNum type="arabicPeriod"/>
            </a:pPr>
            <a:r>
              <a:rPr lang="en-GB" b="1" dirty="0">
                <a:solidFill>
                  <a:srgbClr val="FF0000"/>
                </a:solidFill>
              </a:rPr>
              <a:t>Generosity</a:t>
            </a:r>
            <a:r>
              <a:rPr lang="en-GB" dirty="0"/>
              <a:t>: minimise benefit to self [maximise cost to self]</a:t>
            </a:r>
          </a:p>
          <a:p>
            <a:pPr marL="533400" indent="-533400">
              <a:buFont typeface="Wingdings" charset="0"/>
              <a:buAutoNum type="arabicPeriod"/>
            </a:pPr>
            <a:endParaRPr lang="en-GB" dirty="0"/>
          </a:p>
          <a:p>
            <a:pPr marL="533400" indent="-533400">
              <a:buFont typeface="Wingdings" charset="0"/>
              <a:buAutoNum type="arabicPeriod"/>
            </a:pPr>
            <a:r>
              <a:rPr lang="en-GB" b="1" dirty="0">
                <a:solidFill>
                  <a:srgbClr val="FF0000"/>
                </a:solidFill>
              </a:rPr>
              <a:t>Approbation</a:t>
            </a:r>
            <a:r>
              <a:rPr lang="en-GB" dirty="0"/>
              <a:t>: minimise dispraise of others [maximise praise of other]</a:t>
            </a:r>
          </a:p>
        </p:txBody>
      </p:sp>
    </p:spTree>
    <p:extLst>
      <p:ext uri="{BB962C8B-B14F-4D97-AF65-F5344CB8AC3E}">
        <p14:creationId xmlns:p14="http://schemas.microsoft.com/office/powerpoint/2010/main" xmlns="" val="35003568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p:txBody>
          <a:bodyPr/>
          <a:lstStyle/>
          <a:p>
            <a:r>
              <a:rPr lang="en-GB">
                <a:solidFill>
                  <a:schemeClr val="tx1"/>
                </a:solidFill>
              </a:rPr>
              <a:t>Leech</a:t>
            </a:r>
            <a:r>
              <a:rPr lang="ja-JP" altLang="en-GB">
                <a:solidFill>
                  <a:schemeClr val="tx1"/>
                </a:solidFill>
                <a:latin typeface="Arial"/>
              </a:rPr>
              <a:t>’</a:t>
            </a:r>
            <a:r>
              <a:rPr lang="en-GB">
                <a:solidFill>
                  <a:schemeClr val="tx1"/>
                </a:solidFill>
              </a:rPr>
              <a:t>s Politeness Maxims (2)</a:t>
            </a:r>
          </a:p>
        </p:txBody>
      </p:sp>
      <p:sp>
        <p:nvSpPr>
          <p:cNvPr id="166915" name="Rectangle 3"/>
          <p:cNvSpPr>
            <a:spLocks noGrp="1" noChangeArrowheads="1"/>
          </p:cNvSpPr>
          <p:nvPr>
            <p:ph type="body" idx="1"/>
          </p:nvPr>
        </p:nvSpPr>
        <p:spPr/>
        <p:txBody>
          <a:bodyPr/>
          <a:lstStyle/>
          <a:p>
            <a:pPr marL="609600" indent="-609600">
              <a:buFont typeface="Wingdings" charset="0"/>
              <a:buAutoNum type="arabicPeriod" startAt="4"/>
            </a:pPr>
            <a:r>
              <a:rPr lang="en-GB" b="1" dirty="0">
                <a:solidFill>
                  <a:srgbClr val="FF0000"/>
                </a:solidFill>
              </a:rPr>
              <a:t>Modesty</a:t>
            </a:r>
            <a:r>
              <a:rPr lang="en-GB" dirty="0"/>
              <a:t>: minimise praise of self [maximise dispraise of self]</a:t>
            </a:r>
          </a:p>
          <a:p>
            <a:pPr marL="609600" indent="-609600">
              <a:buFont typeface="Wingdings" charset="0"/>
              <a:buAutoNum type="arabicPeriod" startAt="4"/>
            </a:pPr>
            <a:r>
              <a:rPr lang="en-GB" b="1" dirty="0">
                <a:solidFill>
                  <a:srgbClr val="FF0000"/>
                </a:solidFill>
              </a:rPr>
              <a:t>Agreement</a:t>
            </a:r>
            <a:r>
              <a:rPr lang="en-GB" dirty="0"/>
              <a:t>: minimise disagreement between self and others [maximise </a:t>
            </a:r>
            <a:r>
              <a:rPr lang="en-GB" dirty="0">
                <a:solidFill>
                  <a:srgbClr val="FF0000"/>
                </a:solidFill>
              </a:rPr>
              <a:t>agreement between self and other]</a:t>
            </a:r>
          </a:p>
          <a:p>
            <a:pPr marL="609600" indent="-609600">
              <a:buFont typeface="Wingdings" charset="0"/>
              <a:buAutoNum type="arabicPeriod" startAt="4"/>
            </a:pPr>
            <a:r>
              <a:rPr lang="en-GB" b="1" dirty="0">
                <a:solidFill>
                  <a:srgbClr val="FF0000"/>
                </a:solidFill>
              </a:rPr>
              <a:t>Sympathy</a:t>
            </a:r>
            <a:r>
              <a:rPr lang="en-GB" dirty="0"/>
              <a:t>: minimise antipathy between self and others [maximise sympathy between self and other]</a:t>
            </a:r>
          </a:p>
          <a:p>
            <a:pPr marL="609600" indent="-609600"/>
            <a:endParaRPr lang="en-GB" dirty="0"/>
          </a:p>
        </p:txBody>
      </p:sp>
    </p:spTree>
    <p:extLst>
      <p:ext uri="{BB962C8B-B14F-4D97-AF65-F5344CB8AC3E}">
        <p14:creationId xmlns:p14="http://schemas.microsoft.com/office/powerpoint/2010/main" xmlns="" val="10784309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7073900" y="1409700"/>
            <a:ext cx="1930400" cy="4775200"/>
          </a:xfrm>
        </p:spPr>
        <p:txBody>
          <a:bodyPr/>
          <a:lstStyle/>
          <a:p>
            <a:r>
              <a:rPr lang="en-GB" sz="2800" dirty="0" err="1">
                <a:solidFill>
                  <a:srgbClr val="FF0000"/>
                </a:solidFill>
              </a:rPr>
              <a:t>Cn</a:t>
            </a:r>
            <a:r>
              <a:rPr lang="en-GB" sz="2800" dirty="0">
                <a:solidFill>
                  <a:srgbClr val="FF0000"/>
                </a:solidFill>
              </a:rPr>
              <a:t> u </a:t>
            </a:r>
            <a:r>
              <a:rPr lang="en-GB" sz="2800" dirty="0" err="1">
                <a:solidFill>
                  <a:srgbClr val="FF0000"/>
                </a:solidFill>
              </a:rPr>
              <a:t>fnd</a:t>
            </a:r>
            <a:r>
              <a:rPr lang="en-GB" sz="2800" dirty="0">
                <a:solidFill>
                  <a:srgbClr val="FF0000"/>
                </a:solidFill>
              </a:rPr>
              <a:t> </a:t>
            </a:r>
            <a:r>
              <a:rPr lang="en-GB" sz="2800" dirty="0" err="1">
                <a:solidFill>
                  <a:srgbClr val="FF0000"/>
                </a:solidFill>
              </a:rPr>
              <a:t>sm</a:t>
            </a:r>
            <a:r>
              <a:rPr lang="en-GB" sz="2800" dirty="0">
                <a:solidFill>
                  <a:srgbClr val="FF0000"/>
                </a:solidFill>
              </a:rPr>
              <a:t> </a:t>
            </a:r>
            <a:r>
              <a:rPr lang="en-GB" sz="2800" dirty="0" err="1">
                <a:solidFill>
                  <a:srgbClr val="FF0000"/>
                </a:solidFill>
              </a:rPr>
              <a:t>mxms</a:t>
            </a:r>
            <a:r>
              <a:rPr lang="en-GB" sz="2800" dirty="0">
                <a:solidFill>
                  <a:srgbClr val="FF0000"/>
                </a:solidFill>
              </a:rPr>
              <a:t>, face n </a:t>
            </a:r>
            <a:r>
              <a:rPr lang="en-GB" sz="2800" dirty="0" err="1">
                <a:solidFill>
                  <a:srgbClr val="FF0000"/>
                </a:solidFill>
              </a:rPr>
              <a:t>plitns</a:t>
            </a:r>
            <a:r>
              <a:rPr lang="en-GB" sz="2800" dirty="0">
                <a:solidFill>
                  <a:srgbClr val="FF0000"/>
                </a:solidFill>
              </a:rPr>
              <a:t> in </a:t>
            </a:r>
            <a:r>
              <a:rPr lang="en-GB" sz="2800" dirty="0" err="1">
                <a:solidFill>
                  <a:srgbClr val="FF0000"/>
                </a:solidFill>
              </a:rPr>
              <a:t>ths</a:t>
            </a:r>
            <a:r>
              <a:rPr lang="en-GB" sz="2800" dirty="0">
                <a:solidFill>
                  <a:srgbClr val="FF0000"/>
                </a:solidFill>
              </a:rPr>
              <a:t> txt </a:t>
            </a:r>
            <a:r>
              <a:rPr lang="en-GB" sz="2800" dirty="0" err="1">
                <a:solidFill>
                  <a:srgbClr val="FF0000"/>
                </a:solidFill>
              </a:rPr>
              <a:t>msg</a:t>
            </a:r>
            <a:r>
              <a:rPr lang="en-GB" sz="2800" dirty="0">
                <a:solidFill>
                  <a:srgbClr val="FF0000"/>
                </a:solidFill>
              </a:rPr>
              <a:t>?</a:t>
            </a:r>
          </a:p>
        </p:txBody>
      </p:sp>
      <p:sp>
        <p:nvSpPr>
          <p:cNvPr id="152579" name="Rectangle 3"/>
          <p:cNvSpPr>
            <a:spLocks noGrp="1" noChangeArrowheads="1"/>
          </p:cNvSpPr>
          <p:nvPr>
            <p:ph type="body" idx="1"/>
          </p:nvPr>
        </p:nvSpPr>
        <p:spPr>
          <a:xfrm>
            <a:off x="444500" y="1409700"/>
            <a:ext cx="6616700" cy="4914900"/>
          </a:xfrm>
          <a:solidFill>
            <a:schemeClr val="tx1"/>
          </a:solidFill>
        </p:spPr>
        <p:txBody>
          <a:bodyPr/>
          <a:lstStyle/>
          <a:p>
            <a:pPr>
              <a:lnSpc>
                <a:spcPct val="90000"/>
              </a:lnSpc>
              <a:buFont typeface="Wingdings" charset="0"/>
              <a:buNone/>
            </a:pPr>
            <a:r>
              <a:rPr lang="en-GB" sz="2800">
                <a:solidFill>
                  <a:schemeClr val="bg2"/>
                </a:solidFill>
                <a:effectLst>
                  <a:outerShdw blurRad="38100" dist="38100" dir="2700000" algn="tl">
                    <a:srgbClr val="DDDDDD"/>
                  </a:outerShdw>
                </a:effectLst>
              </a:rPr>
              <a:t>	</a:t>
            </a:r>
          </a:p>
          <a:p>
            <a:pPr>
              <a:lnSpc>
                <a:spcPct val="90000"/>
              </a:lnSpc>
              <a:buFont typeface="Wingdings" charset="0"/>
              <a:buNone/>
            </a:pPr>
            <a:r>
              <a:rPr lang="en-GB" sz="2800">
                <a:solidFill>
                  <a:schemeClr val="bg2"/>
                </a:solidFill>
                <a:effectLst>
                  <a:outerShdw blurRad="38100" dist="38100" dir="2700000" algn="tl">
                    <a:srgbClr val="DDDDDD"/>
                  </a:outerShdw>
                </a:effectLst>
              </a:rPr>
              <a:t>	B. 	Heya! Im @ a party! Wikd 2 ere frm 	u! 	Aint gt mch batri so mayb txt u 	2mz? D kj xxxx</a:t>
            </a:r>
          </a:p>
          <a:p>
            <a:pPr>
              <a:lnSpc>
                <a:spcPct val="90000"/>
              </a:lnSpc>
              <a:buFont typeface="Wingdings" charset="0"/>
              <a:buNone/>
            </a:pPr>
            <a:endParaRPr lang="en-GB" sz="2800">
              <a:solidFill>
                <a:schemeClr val="bg2"/>
              </a:solidFill>
              <a:effectLst>
                <a:outerShdw blurRad="38100" dist="38100" dir="2700000" algn="tl">
                  <a:srgbClr val="DDDDDD"/>
                </a:outerShdw>
              </a:effectLst>
            </a:endParaRPr>
          </a:p>
          <a:p>
            <a:pPr>
              <a:lnSpc>
                <a:spcPct val="90000"/>
              </a:lnSpc>
              <a:buFont typeface="Wingdings" charset="0"/>
              <a:buNone/>
            </a:pPr>
            <a:r>
              <a:rPr lang="en-GB" sz="2800">
                <a:solidFill>
                  <a:schemeClr val="bg2"/>
                </a:solidFill>
                <a:effectLst>
                  <a:outerShdw blurRad="38100" dist="38100" dir="2700000" algn="tl">
                    <a:srgbClr val="DDDDDD"/>
                  </a:outerShdw>
                </a:effectLst>
              </a:rPr>
              <a:t>	A. 	Hii KJ Hows u doin? Avnt cht 2 U 4 	ages yano! We shud catch up 	sometime!! TB xxxxx</a:t>
            </a:r>
          </a:p>
          <a:p>
            <a:pPr>
              <a:lnSpc>
                <a:spcPct val="90000"/>
              </a:lnSpc>
              <a:buFont typeface="Wingdings" charset="0"/>
              <a:buNone/>
            </a:pPr>
            <a:endParaRPr lang="en-GB" sz="2800">
              <a:solidFill>
                <a:schemeClr val="bg2"/>
              </a:solidFill>
              <a:effectLst>
                <a:outerShdw blurRad="38100" dist="38100" dir="2700000" algn="tl">
                  <a:srgbClr val="DDDDDD"/>
                </a:outerShdw>
              </a:effectLst>
            </a:endParaRPr>
          </a:p>
          <a:p>
            <a:pPr>
              <a:lnSpc>
                <a:spcPct val="90000"/>
              </a:lnSpc>
              <a:buFont typeface="Wingdings" charset="0"/>
              <a:buNone/>
            </a:pPr>
            <a:r>
              <a:rPr lang="en-GB" sz="2800">
                <a:solidFill>
                  <a:schemeClr val="bg2"/>
                </a:solidFill>
                <a:effectLst>
                  <a:outerShdw blurRad="38100" dist="38100" dir="2700000" algn="tl">
                    <a:srgbClr val="DDDDDD"/>
                  </a:outerShdw>
                </a:effectLst>
              </a:rPr>
              <a:t>	A. 	[next day] U av a Gud time at da 	party? Il b online L8R!! lol! Tb xxx</a:t>
            </a:r>
          </a:p>
        </p:txBody>
      </p:sp>
      <p:sp>
        <p:nvSpPr>
          <p:cNvPr id="152583" name="Text Box 7"/>
          <p:cNvSpPr txBox="1">
            <a:spLocks noChangeArrowheads="1"/>
          </p:cNvSpPr>
          <p:nvPr/>
        </p:nvSpPr>
        <p:spPr bwMode="auto">
          <a:xfrm>
            <a:off x="1317625" y="444500"/>
            <a:ext cx="6426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GB" sz="4400" b="1"/>
              <a:t>Co-operation &amp; Politeness</a:t>
            </a:r>
          </a:p>
        </p:txBody>
      </p:sp>
    </p:spTree>
    <p:extLst>
      <p:ext uri="{BB962C8B-B14F-4D97-AF65-F5344CB8AC3E}">
        <p14:creationId xmlns:p14="http://schemas.microsoft.com/office/powerpoint/2010/main" xmlns="" val="583650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a:xfrm>
            <a:off x="635000" y="274638"/>
            <a:ext cx="8229600" cy="625378"/>
          </a:xfrm>
        </p:spPr>
        <p:txBody>
          <a:bodyPr>
            <a:normAutofit fontScale="90000"/>
          </a:bodyPr>
          <a:lstStyle/>
          <a:p>
            <a:r>
              <a:rPr lang="en-GB" dirty="0" smtClean="0"/>
              <a:t>Politeness Task</a:t>
            </a:r>
            <a:endParaRPr lang="en-GB" dirty="0"/>
          </a:p>
        </p:txBody>
      </p:sp>
      <p:pic>
        <p:nvPicPr>
          <p:cNvPr id="168964" name="Picture 4" descr="Politeness"/>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123297" y="1211263"/>
            <a:ext cx="6608709" cy="52530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68965" name="Text Box 5"/>
          <p:cNvSpPr txBox="1">
            <a:spLocks noChangeArrowheads="1"/>
          </p:cNvSpPr>
          <p:nvPr/>
        </p:nvSpPr>
        <p:spPr bwMode="auto">
          <a:xfrm>
            <a:off x="6830644" y="1687513"/>
            <a:ext cx="2078406" cy="3108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GB" sz="2800" b="1" dirty="0"/>
              <a:t>Analyse this conversation at the level of co-operation and politeness.</a:t>
            </a:r>
          </a:p>
        </p:txBody>
      </p:sp>
    </p:spTree>
    <p:extLst>
      <p:ext uri="{BB962C8B-B14F-4D97-AF65-F5344CB8AC3E}">
        <p14:creationId xmlns:p14="http://schemas.microsoft.com/office/powerpoint/2010/main" xmlns="" val="17973080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kern="0" dirty="0" smtClean="0">
                <a:effectLst/>
                <a:latin typeface="Verdana"/>
              </a:rPr>
              <a:t/>
            </a:r>
            <a:br>
              <a:rPr lang="en-GB" b="1" kern="0" dirty="0" smtClean="0">
                <a:effectLst/>
                <a:latin typeface="Verdana"/>
              </a:rPr>
            </a:br>
            <a:r>
              <a:rPr lang="en-GB" b="1" kern="0" dirty="0" smtClean="0">
                <a:effectLst/>
                <a:latin typeface="Verdana"/>
              </a:rPr>
              <a:t>Basic questions when analysing talk…</a:t>
            </a:r>
            <a:r>
              <a:rPr lang="en-GB" b="1" kern="0" dirty="0" smtClean="0">
                <a:effectLst/>
                <a:latin typeface="Trebuchet MS"/>
              </a:rPr>
              <a:t/>
            </a:r>
            <a:br>
              <a:rPr lang="en-GB" b="1" kern="0" dirty="0" smtClean="0">
                <a:effectLst/>
                <a:latin typeface="Trebuchet MS"/>
              </a:rPr>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effectLst/>
                <a:latin typeface="Verdana"/>
                <a:ea typeface="Times New Roman"/>
              </a:rPr>
              <a:t>Who gets to comment on what people say?</a:t>
            </a:r>
          </a:p>
          <a:p>
            <a:pPr marL="0" indent="0">
              <a:buNone/>
            </a:pPr>
            <a:endParaRPr lang="en-GB" dirty="0" smtClean="0">
              <a:effectLst/>
              <a:latin typeface="Times New Roman"/>
              <a:ea typeface="Times New Roman"/>
            </a:endParaRPr>
          </a:p>
          <a:p>
            <a:pPr algn="ctr"/>
            <a:r>
              <a:rPr lang="en-GB" dirty="0" smtClean="0">
                <a:effectLst/>
                <a:latin typeface="Verdana"/>
                <a:ea typeface="Times New Roman"/>
                <a:cs typeface="Times New Roman"/>
              </a:rPr>
              <a:t>In classrooms, teachers routinely say in response to students ‘Good answer’, ‘Well done’, or ‘That’s right’ (or their opposites). However, when a teacher asks a particularly searching question, students seldom say, ‘Good question, sir’. The right to make judgements about what other people say is often a sign of status or power.</a:t>
            </a:r>
            <a:r>
              <a:rPr lang="en-GB" dirty="0" smtClean="0">
                <a:effectLst/>
              </a:rPr>
              <a:t> </a:t>
            </a:r>
            <a:endParaRPr lang="en-US" dirty="0"/>
          </a:p>
        </p:txBody>
      </p:sp>
    </p:spTree>
    <p:extLst>
      <p:ext uri="{BB962C8B-B14F-4D97-AF65-F5344CB8AC3E}">
        <p14:creationId xmlns:p14="http://schemas.microsoft.com/office/powerpoint/2010/main" xmlns="" val="42783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kern="0" dirty="0" smtClean="0">
                <a:effectLst/>
                <a:latin typeface="Verdana"/>
              </a:rPr>
              <a:t/>
            </a:r>
            <a:br>
              <a:rPr lang="en-GB" b="1" kern="0" dirty="0" smtClean="0">
                <a:effectLst/>
                <a:latin typeface="Verdana"/>
              </a:rPr>
            </a:br>
            <a:r>
              <a:rPr lang="en-GB" b="1" kern="0" dirty="0" smtClean="0">
                <a:effectLst/>
                <a:latin typeface="Verdana"/>
              </a:rPr>
              <a:t>Basic questions when analysing talk…</a:t>
            </a:r>
            <a:r>
              <a:rPr lang="en-GB" b="1" kern="0" dirty="0" smtClean="0">
                <a:effectLst/>
                <a:latin typeface="Trebuchet MS"/>
              </a:rPr>
              <a:t/>
            </a:r>
            <a:br>
              <a:rPr lang="en-GB" b="1" kern="0" dirty="0" smtClean="0">
                <a:effectLst/>
                <a:latin typeface="Trebuchet MS"/>
              </a:rPr>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effectLst/>
                <a:latin typeface="Verdana"/>
                <a:ea typeface="Times New Roman"/>
                <a:cs typeface="Times New Roman"/>
              </a:rPr>
              <a:t>What are people trying to do to other speakers? … Or, what do people </a:t>
            </a:r>
            <a:r>
              <a:rPr lang="en-GB" i="1" dirty="0" smtClean="0">
                <a:effectLst/>
                <a:latin typeface="Verdana"/>
                <a:ea typeface="Times New Roman"/>
                <a:cs typeface="Times New Roman"/>
              </a:rPr>
              <a:t>really</a:t>
            </a:r>
            <a:r>
              <a:rPr lang="en-GB" dirty="0" smtClean="0">
                <a:effectLst/>
                <a:latin typeface="Verdana"/>
                <a:ea typeface="Times New Roman"/>
                <a:cs typeface="Times New Roman"/>
              </a:rPr>
              <a:t> mean?</a:t>
            </a:r>
            <a:r>
              <a:rPr lang="en-GB" dirty="0" smtClean="0">
                <a:effectLst/>
              </a:rPr>
              <a:t> </a:t>
            </a:r>
          </a:p>
          <a:p>
            <a:pPr marL="0" indent="0" algn="ctr">
              <a:buNone/>
            </a:pPr>
            <a:endParaRPr lang="en-GB" dirty="0"/>
          </a:p>
          <a:p>
            <a:pPr algn="ctr"/>
            <a:r>
              <a:rPr lang="en-GB" dirty="0"/>
              <a:t>When we start to talk about the weather, is it always because we are obsessed with meteorology, or is it simply a way of saying to each other ‘Let’s talk. Let’s be friendly’? The study of what we really mean and intend with our speech is called pragmatics</a:t>
            </a:r>
            <a:r>
              <a:rPr lang="en-GB" dirty="0" smtClean="0"/>
              <a:t>.</a:t>
            </a:r>
            <a:endParaRPr lang="en-GB" dirty="0"/>
          </a:p>
          <a:p>
            <a:pPr algn="ctr"/>
            <a:r>
              <a:rPr lang="en-GB" dirty="0"/>
              <a:t>‘Small talk’ that has no real meaning (such as ‘How are you?’) is often called </a:t>
            </a:r>
            <a:r>
              <a:rPr lang="en-GB" b="1" dirty="0"/>
              <a:t>phatic talk </a:t>
            </a:r>
            <a:r>
              <a:rPr lang="en-GB" dirty="0"/>
              <a:t>or a </a:t>
            </a:r>
            <a:r>
              <a:rPr lang="en-GB" b="1" dirty="0"/>
              <a:t>phatic token</a:t>
            </a:r>
            <a:r>
              <a:rPr lang="en-GB" dirty="0"/>
              <a:t>.</a:t>
            </a:r>
            <a:r>
              <a:rPr lang="en-GB" dirty="0" smtClean="0">
                <a:effectLst/>
              </a:rPr>
              <a:t>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xmlns="" val="11522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3422540395"/>
              </p:ext>
            </p:extLst>
          </p:nvPr>
        </p:nvGraphicFramePr>
        <p:xfrm>
          <a:off x="0" y="483913"/>
          <a:ext cx="9144000" cy="6374087"/>
        </p:xfrm>
        <a:graphic>
          <a:graphicData uri="http://schemas.openxmlformats.org/presentationml/2006/ole">
            <p:oleObj spid="_x0000_s1039" name="Document" r:id="rId3" imgW="6311668" imgH="4381339" progId="Word.Document.12">
              <p:embed/>
            </p:oleObj>
          </a:graphicData>
        </a:graphic>
      </p:graphicFrame>
      <p:sp>
        <p:nvSpPr>
          <p:cNvPr id="5" name="TextBox 4"/>
          <p:cNvSpPr txBox="1"/>
          <p:nvPr/>
        </p:nvSpPr>
        <p:spPr>
          <a:xfrm>
            <a:off x="1380924" y="98632"/>
            <a:ext cx="6362116" cy="369332"/>
          </a:xfrm>
          <a:prstGeom prst="rect">
            <a:avLst/>
          </a:prstGeom>
          <a:noFill/>
        </p:spPr>
        <p:txBody>
          <a:bodyPr wrap="square" rtlCol="0">
            <a:spAutoFit/>
          </a:bodyPr>
          <a:lstStyle/>
          <a:p>
            <a:pPr algn="ctr"/>
            <a:r>
              <a:rPr lang="en-US" b="1" dirty="0" smtClean="0">
                <a:solidFill>
                  <a:srgbClr val="FF0000"/>
                </a:solidFill>
              </a:rPr>
              <a:t>An Analytical Framework</a:t>
            </a:r>
            <a:endParaRPr lang="en-US" b="1" dirty="0">
              <a:solidFill>
                <a:srgbClr val="FF0000"/>
              </a:solidFill>
            </a:endParaRPr>
          </a:p>
        </p:txBody>
      </p:sp>
    </p:spTree>
    <p:extLst>
      <p:ext uri="{BB962C8B-B14F-4D97-AF65-F5344CB8AC3E}">
        <p14:creationId xmlns:p14="http://schemas.microsoft.com/office/powerpoint/2010/main" xmlns="" val="9681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2 at 18.26.2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98937"/>
            <a:ext cx="6725570" cy="3959063"/>
          </a:xfrm>
          <a:prstGeom prst="rect">
            <a:avLst/>
          </a:prstGeom>
        </p:spPr>
      </p:pic>
      <p:sp>
        <p:nvSpPr>
          <p:cNvPr id="5" name="Rectangle 4"/>
          <p:cNvSpPr/>
          <p:nvPr/>
        </p:nvSpPr>
        <p:spPr>
          <a:xfrm>
            <a:off x="152965" y="128788"/>
            <a:ext cx="350895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400" dirty="0" smtClean="0"/>
              <a:t>Transcript starts with ‘A’ </a:t>
            </a:r>
            <a:r>
              <a:rPr lang="en-GB" sz="1400" dirty="0"/>
              <a:t>leading this part of the conversation, and at first </a:t>
            </a:r>
            <a:r>
              <a:rPr lang="en-GB" sz="1400" dirty="0" smtClean="0"/>
              <a:t>‘B’ </a:t>
            </a:r>
            <a:r>
              <a:rPr lang="en-GB" sz="1400" dirty="0"/>
              <a:t>doesn’t make a serious attempt to seize the floor or attempt to change the topic. </a:t>
            </a:r>
            <a:endParaRPr lang="en-US" sz="1400" dirty="0"/>
          </a:p>
        </p:txBody>
      </p:sp>
      <p:sp>
        <p:nvSpPr>
          <p:cNvPr id="6" name="Rectangle 5"/>
          <p:cNvSpPr/>
          <p:nvPr/>
        </p:nvSpPr>
        <p:spPr>
          <a:xfrm>
            <a:off x="3765562" y="85967"/>
            <a:ext cx="2855477"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GB" sz="1400" dirty="0"/>
              <a:t>B’s first comments ‑ ‘Oh’, ‘mm’ and ‘Yeah’ – are typical </a:t>
            </a:r>
            <a:r>
              <a:rPr lang="en-GB" sz="1400" b="1" dirty="0"/>
              <a:t>minimal responses </a:t>
            </a:r>
            <a:r>
              <a:rPr lang="en-GB" sz="1400" dirty="0"/>
              <a:t>(i.e. brief utterances that signal sympathetic encouragement and assure A that B is listening)</a:t>
            </a:r>
            <a:r>
              <a:rPr lang="en-GB" sz="1400" dirty="0" smtClean="0">
                <a:effectLst/>
              </a:rPr>
              <a:t> </a:t>
            </a:r>
            <a:endParaRPr lang="en-US" sz="1400" dirty="0"/>
          </a:p>
        </p:txBody>
      </p:sp>
      <p:sp>
        <p:nvSpPr>
          <p:cNvPr id="7" name="Rectangle 6"/>
          <p:cNvSpPr/>
          <p:nvPr/>
        </p:nvSpPr>
        <p:spPr>
          <a:xfrm>
            <a:off x="152965" y="1470571"/>
            <a:ext cx="5728294" cy="116955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GB" sz="1400" dirty="0"/>
              <a:t>However, A’s speech shows some signs of non‑fluency with the two 2‑second pauses and the breakdown of grammatical sense (‘and (2) being (2) prejudging this bloke’), which prompts B to ‘help out’ by providing the supportive ‘//well that’s all we can do’. However, by ending this turn with ‘did he’, a question tag, B in effect yields the floor to A.</a:t>
            </a:r>
          </a:p>
        </p:txBody>
      </p:sp>
      <p:sp>
        <p:nvSpPr>
          <p:cNvPr id="8" name="Rectangle 7"/>
          <p:cNvSpPr/>
          <p:nvPr/>
        </p:nvSpPr>
        <p:spPr>
          <a:xfrm>
            <a:off x="6725570" y="1560109"/>
            <a:ext cx="2194682" cy="267765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400" dirty="0"/>
              <a:t>A similar pattern can be seen in the next pair of turns. A pauses twice, but B refrains from interrupting, waiting instead until A seems to stumble over a phrase (‘deputy’s job’), which B helpfully suggests before giving way again. A is allowed to finish, and B adds the supportive agreement ‘absolutely’.</a:t>
            </a:r>
          </a:p>
        </p:txBody>
      </p:sp>
      <p:sp>
        <p:nvSpPr>
          <p:cNvPr id="9" name="Rectangle 8"/>
          <p:cNvSpPr/>
          <p:nvPr/>
        </p:nvSpPr>
        <p:spPr>
          <a:xfrm>
            <a:off x="6621039" y="4339541"/>
            <a:ext cx="2348531" cy="181588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GB" sz="1400" dirty="0"/>
              <a:t>So B is certainly behaving in a very co‑operative and helpful way, granting the floor and topic control to A, providing supportive minimal responses and even completing A’s utterances when A seems to be stumbling.</a:t>
            </a:r>
          </a:p>
        </p:txBody>
      </p:sp>
      <p:cxnSp>
        <p:nvCxnSpPr>
          <p:cNvPr id="11" name="Straight Arrow Connector 10"/>
          <p:cNvCxnSpPr/>
          <p:nvPr/>
        </p:nvCxnSpPr>
        <p:spPr>
          <a:xfrm>
            <a:off x="382220" y="850700"/>
            <a:ext cx="160286" cy="2700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998704" y="1082895"/>
            <a:ext cx="2909805" cy="27021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231672" y="2640122"/>
            <a:ext cx="1122001" cy="2402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467232" y="3550749"/>
            <a:ext cx="5548357" cy="2453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467232" y="6004218"/>
            <a:ext cx="5437390" cy="480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25570" y="159565"/>
            <a:ext cx="2194682"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t>You have 30 mins to fully analyse the transcript.  Use the grid and any other Lang and Power content we have covered. </a:t>
            </a:r>
            <a:endParaRPr lang="en-GB" sz="1400" dirty="0"/>
          </a:p>
        </p:txBody>
      </p:sp>
    </p:spTree>
    <p:extLst>
      <p:ext uri="{BB962C8B-B14F-4D97-AF65-F5344CB8AC3E}">
        <p14:creationId xmlns:p14="http://schemas.microsoft.com/office/powerpoint/2010/main" xmlns="" val="33769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TotalTime>
  <Words>3884</Words>
  <Application>Microsoft Office PowerPoint</Application>
  <PresentationFormat>On-screen Show (4:3)</PresentationFormat>
  <Paragraphs>435</Paragraphs>
  <Slides>59</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Document</vt:lpstr>
      <vt:lpstr>AS English Language:  Language and Social Contexts  Language and Power:  Using Frameworks to Analyse Talk </vt:lpstr>
      <vt:lpstr> Basic questions when analysing talk… </vt:lpstr>
      <vt:lpstr> Basic questions when analysing talk… </vt:lpstr>
      <vt:lpstr> Basic questions when analysing talk… </vt:lpstr>
      <vt:lpstr> Basic questions when analysing talk… </vt:lpstr>
      <vt:lpstr> Basic questions when analysing talk… </vt:lpstr>
      <vt:lpstr> Basic questions when analysing talk… </vt:lpstr>
      <vt:lpstr>Slide 8</vt:lpstr>
      <vt:lpstr>Slide 9</vt:lpstr>
      <vt:lpstr>Face and Politeness TEST</vt:lpstr>
      <vt:lpstr>Slide 11</vt:lpstr>
      <vt:lpstr>Slide 12</vt:lpstr>
      <vt:lpstr>Analysis</vt:lpstr>
      <vt:lpstr>Analysis Cont…</vt:lpstr>
      <vt:lpstr>Analysis Cont…</vt:lpstr>
      <vt:lpstr>Face Theory </vt:lpstr>
      <vt:lpstr>Face Theory </vt:lpstr>
      <vt:lpstr>Face Theory </vt:lpstr>
      <vt:lpstr>POLITENESS </vt:lpstr>
      <vt:lpstr>POLITENESS </vt:lpstr>
      <vt:lpstr>POLITENESS </vt:lpstr>
      <vt:lpstr>POLITENESS </vt:lpstr>
      <vt:lpstr>POLITENESS </vt:lpstr>
      <vt:lpstr> “Bald on-record” </vt:lpstr>
      <vt:lpstr> “Positive Politeness”</vt:lpstr>
      <vt:lpstr> “Negative Politeness”</vt:lpstr>
      <vt:lpstr> “Off-Record” (indirect)</vt:lpstr>
      <vt:lpstr>Why Conversation Works (when it shouldn't’t…)   according to theorists… Grice, Goffman, Brown, Levinson and Leech</vt:lpstr>
      <vt:lpstr>Grice’s  ‘Logic of Conversation’</vt:lpstr>
      <vt:lpstr>Grice’s  ‘Logic of Conversation’</vt:lpstr>
      <vt:lpstr>Grice’s Insights</vt:lpstr>
      <vt:lpstr>Grice’s  ‘Co-operative Principle’</vt:lpstr>
      <vt:lpstr>Gricean Maxims 1. Quality</vt:lpstr>
      <vt:lpstr>Gricean Maxims 2. Quantity</vt:lpstr>
      <vt:lpstr>Gricean Maxims 3. Manner</vt:lpstr>
      <vt:lpstr>Gricean Maxims 4. Relevance</vt:lpstr>
      <vt:lpstr>‘The Gricean Maxims’</vt:lpstr>
      <vt:lpstr>The maxims in action…</vt:lpstr>
      <vt:lpstr>Not following the maxims…</vt:lpstr>
      <vt:lpstr>‘Violating’ a Maxim</vt:lpstr>
      <vt:lpstr>‘Opting out’</vt:lpstr>
      <vt:lpstr>‘Flouting’</vt:lpstr>
      <vt:lpstr>‘Conversational Implicature’  ‘Gricean Pragmatics’ – knowing what isn’t said </vt:lpstr>
      <vt:lpstr>Implicature Flouting the maxim of quantity… </vt:lpstr>
      <vt:lpstr>Implicature  Flouting the maxim of quality</vt:lpstr>
      <vt:lpstr>Implicature Flouting the maxim of  manner </vt:lpstr>
      <vt:lpstr>How the implicature works…</vt:lpstr>
      <vt:lpstr>Grice’s Maxims In Writing?</vt:lpstr>
      <vt:lpstr>Grice’s Maxims and Implicature can be applied well beyond conversation…</vt:lpstr>
      <vt:lpstr>POLITENESS</vt:lpstr>
      <vt:lpstr>Goffman’s Face</vt:lpstr>
      <vt:lpstr>‘Negative’ and ‘Positive’ Face</vt:lpstr>
      <vt:lpstr>‘Negative and Positive Face’</vt:lpstr>
      <vt:lpstr>‘Face Threatening Acts’</vt:lpstr>
      <vt:lpstr>The ‘Politeness Principle’</vt:lpstr>
      <vt:lpstr>Leech’s Politeness Maxims (1)</vt:lpstr>
      <vt:lpstr>Leech’s Politeness Maxims (2)</vt:lpstr>
      <vt:lpstr>Cn u fnd sm mxms, face n plitns in ths txt msg?</vt:lpstr>
      <vt:lpstr>Politeness Task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English Language:  Language and Social Contexts  Language and Power:  Using Frameworks to Analyse Talk </dc:title>
  <dc:creator>Samantha Cooper</dc:creator>
  <cp:lastModifiedBy>tech</cp:lastModifiedBy>
  <cp:revision>28</cp:revision>
  <dcterms:created xsi:type="dcterms:W3CDTF">2014-03-02T18:20:00Z</dcterms:created>
  <dcterms:modified xsi:type="dcterms:W3CDTF">2014-03-05T10:39:54Z</dcterms:modified>
</cp:coreProperties>
</file>