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FFBD57-63FB-5647-9CB7-57019D4BDB41}" type="datetimeFigureOut">
              <a:rPr lang="en-US" smtClean="0"/>
              <a:t>09/03/2014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AA54DB-574A-1D41-B469-9F12E17BF9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and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6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237987"/>
              </p:ext>
            </p:extLst>
          </p:nvPr>
        </p:nvGraphicFramePr>
        <p:xfrm>
          <a:off x="457200" y="18038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Influential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Persuasive</a:t>
                      </a:r>
                      <a:r>
                        <a:rPr lang="en-US" baseline="0" dirty="0" smtClean="0"/>
                        <a:t> – It inclines us or makes us want to behave in certain ways or adopt opinions or attitudes with obvious force.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956668"/>
              </p:ext>
            </p:extLst>
          </p:nvPr>
        </p:nvGraphicFramePr>
        <p:xfrm>
          <a:off x="426128" y="3980152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Instrumental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Explicit power of</a:t>
                      </a:r>
                      <a:r>
                        <a:rPr lang="en-US" baseline="0" dirty="0" smtClean="0"/>
                        <a:t> the sort imposed by the state, by its laws and conventions, or by the organisations for which we work.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3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539532"/>
              </p:ext>
            </p:extLst>
          </p:nvPr>
        </p:nvGraphicFramePr>
        <p:xfrm>
          <a:off x="0" y="2"/>
          <a:ext cx="9144000" cy="622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Term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Definition</a:t>
                      </a:r>
                      <a:endParaRPr lang="en-US" sz="1800" dirty="0"/>
                    </a:p>
                  </a:txBody>
                  <a:tcPr/>
                </a:tc>
              </a:tr>
              <a:tr h="16105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Implicature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Used</a:t>
                      </a:r>
                      <a:r>
                        <a:rPr lang="en-US" sz="1800" baseline="0" dirty="0" smtClean="0"/>
                        <a:t> to persuade people to take something for granted – forces the audience to agree – e.g. ‘we are fighting for a fairer Britain.’</a:t>
                      </a:r>
                      <a:endParaRPr lang="en-US" sz="1800" dirty="0"/>
                    </a:p>
                  </a:txBody>
                  <a:tcPr/>
                </a:tc>
              </a:tr>
              <a:tr h="8672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Synonymous parallelism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Adding</a:t>
                      </a:r>
                      <a:r>
                        <a:rPr lang="en-US" sz="1800" baseline="0" dirty="0" smtClean="0"/>
                        <a:t> something extra/repeating the same idea in different wording.</a:t>
                      </a:r>
                      <a:endParaRPr lang="en-US" sz="1800" dirty="0"/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Antithetical parallelism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Adding an opposing thought.</a:t>
                      </a:r>
                      <a:endParaRPr lang="en-US" sz="1800" dirty="0"/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Jargon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Particularly</a:t>
                      </a:r>
                      <a:r>
                        <a:rPr lang="en-US" sz="1800" baseline="0" dirty="0" smtClean="0"/>
                        <a:t> specialist terminology that may exclude others.</a:t>
                      </a:r>
                      <a:endParaRPr lang="en-US" sz="1800" dirty="0"/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Negative Face (Brown and Levinson)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 try</a:t>
                      </a:r>
                      <a:r>
                        <a:rPr lang="en-US" sz="1800" baseline="0" dirty="0" smtClean="0"/>
                        <a:t> to satisfy the negative face of others by, for example, accompanying requests with apologies. </a:t>
                      </a:r>
                      <a:endParaRPr lang="en-US" sz="1800" dirty="0"/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Positive</a:t>
                      </a:r>
                      <a:r>
                        <a:rPr lang="en-US" sz="1800" baseline="0" dirty="0" smtClean="0"/>
                        <a:t> Face (Brown and Levinson)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 try</a:t>
                      </a:r>
                      <a:r>
                        <a:rPr lang="en-US" sz="1800" baseline="0" dirty="0" smtClean="0"/>
                        <a:t> to satisfy the positive face needs of others by greeting them, asking them how they are, showing respect, expressing admiration and approval.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45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67992"/>
              </p:ext>
            </p:extLst>
          </p:nvPr>
        </p:nvGraphicFramePr>
        <p:xfrm>
          <a:off x="0" y="2"/>
          <a:ext cx="9144000" cy="650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Term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Definition</a:t>
                      </a:r>
                      <a:endParaRPr lang="en-US" sz="1800" dirty="0"/>
                    </a:p>
                  </a:txBody>
                  <a:tcPr/>
                </a:tc>
              </a:tr>
              <a:tr h="16105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Deontic modal verbs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Obligation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e.g. ‘must’ </a:t>
                      </a:r>
                      <a:endParaRPr lang="en-US" sz="1800" dirty="0"/>
                    </a:p>
                  </a:txBody>
                  <a:tcPr/>
                </a:tc>
              </a:tr>
              <a:tr h="8672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Epistemic modal verbs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Discretion e.g. ‘should, could.’</a:t>
                      </a:r>
                      <a:endParaRPr lang="en-US" sz="1800" dirty="0"/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Hyp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1800" dirty="0" smtClean="0"/>
                        <a:t>rnym</a:t>
                      </a:r>
                      <a:r>
                        <a:rPr lang="en-US" sz="1800" baseline="0" dirty="0" smtClean="0"/>
                        <a:t> and Hyp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aseline="0" dirty="0" smtClean="0"/>
                        <a:t>nym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Hypernyms are generic nouns whereas hyponyms</a:t>
                      </a:r>
                      <a:r>
                        <a:rPr lang="en-US" sz="1800" baseline="0" dirty="0" smtClean="0"/>
                        <a:t> are specifics.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E.g. </a:t>
                      </a:r>
                      <a:r>
                        <a:rPr lang="en-US" sz="1800" baseline="0" dirty="0" smtClean="0">
                          <a:solidFill>
                            <a:srgbClr val="3366FF"/>
                          </a:solidFill>
                        </a:rPr>
                        <a:t>‘cat’ is a hyponym of ‘animal’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and </a:t>
                      </a:r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</a:rPr>
                        <a:t>‘animal is a hypernym of ‘cat.’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Formulation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Rewording</a:t>
                      </a:r>
                      <a:r>
                        <a:rPr lang="en-US" sz="1800" baseline="0" dirty="0" smtClean="0"/>
                        <a:t> and twisting words.</a:t>
                      </a:r>
                      <a:endParaRPr lang="en-US" sz="1800" dirty="0"/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Standard English and Received</a:t>
                      </a:r>
                      <a:r>
                        <a:rPr lang="en-US" sz="1800" baseline="0" dirty="0" smtClean="0"/>
                        <a:t> Pronunciation.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SE: A dialect – words and</a:t>
                      </a:r>
                      <a:r>
                        <a:rPr lang="en-US" sz="1800" baseline="0" dirty="0" smtClean="0"/>
                        <a:t> grammar – not influenced by geographical position. RP: an accent connected with higher class rather than regional origin. </a:t>
                      </a:r>
                    </a:p>
                  </a:txBody>
                  <a:tcPr/>
                </a:tc>
              </a:tr>
              <a:tr h="5024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Semantic</a:t>
                      </a:r>
                      <a:r>
                        <a:rPr lang="en-US" sz="1800" baseline="0" dirty="0" smtClean="0"/>
                        <a:t> Derogation.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When</a:t>
                      </a:r>
                      <a:r>
                        <a:rPr lang="en-US" sz="1800" baseline="0" dirty="0" smtClean="0"/>
                        <a:t> a negative meaning is attached to some words – e.g. ‘mistress.’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1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Project – ESSAY DUE MONDAY 17</a:t>
            </a:r>
            <a:r>
              <a:rPr lang="en-US" baseline="30000" dirty="0" smtClean="0"/>
              <a:t>TH</a:t>
            </a:r>
            <a:r>
              <a:rPr lang="en-US" dirty="0" smtClean="0"/>
              <a:t> MARCH.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In your groups, you must research the following </a:t>
            </a:r>
            <a:r>
              <a:rPr lang="en-US" b="1" dirty="0" smtClean="0">
                <a:solidFill>
                  <a:srgbClr val="008000"/>
                </a:solidFill>
              </a:rPr>
              <a:t>language and power theories </a:t>
            </a:r>
            <a:r>
              <a:rPr lang="en-US" dirty="0" smtClean="0"/>
              <a:t>and compose a </a:t>
            </a:r>
            <a:r>
              <a:rPr lang="en-US" u="sng" dirty="0" smtClean="0"/>
              <a:t>CRITICAL reflection</a:t>
            </a:r>
            <a:r>
              <a:rPr lang="en-US" dirty="0" smtClean="0"/>
              <a:t> (essay form) </a:t>
            </a:r>
            <a:r>
              <a:rPr lang="en-US" b="1" i="1" dirty="0" smtClean="0"/>
              <a:t>as a group.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Brown &amp; Levinson (1987)</a:t>
            </a:r>
          </a:p>
          <a:p>
            <a:pPr algn="ctr"/>
            <a:r>
              <a:rPr lang="en-US" dirty="0" smtClean="0"/>
              <a:t>Grice’s Maxims (1975)</a:t>
            </a:r>
          </a:p>
          <a:p>
            <a:pPr algn="ctr"/>
            <a:r>
              <a:rPr lang="en-US" dirty="0" smtClean="0"/>
              <a:t>Wareing (1999)</a:t>
            </a:r>
          </a:p>
          <a:p>
            <a:pPr algn="ctr"/>
            <a:r>
              <a:rPr lang="en-US" dirty="0" smtClean="0"/>
              <a:t>Fairclough (2001)</a:t>
            </a:r>
          </a:p>
          <a:p>
            <a:pPr algn="ctr"/>
            <a:r>
              <a:rPr lang="en-US" dirty="0" smtClean="0"/>
              <a:t>Goffman (1967)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1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critical reflection…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Introduction </a:t>
            </a:r>
            <a:r>
              <a:rPr lang="en-US" sz="2800" b="1" dirty="0" smtClean="0"/>
              <a:t>(for each piece of research)</a:t>
            </a:r>
            <a:endParaRPr lang="en-US" sz="2800" dirty="0"/>
          </a:p>
          <a:p>
            <a:pPr lvl="1" algn="just"/>
            <a:r>
              <a:rPr lang="en-US" sz="2400" dirty="0" smtClean="0"/>
              <a:t>Include </a:t>
            </a:r>
            <a:r>
              <a:rPr lang="en-US" sz="2400" dirty="0"/>
              <a:t>a few opening sentences </a:t>
            </a:r>
            <a:r>
              <a:rPr lang="en-US" sz="2400" dirty="0" smtClean="0"/>
              <a:t>that briefly </a:t>
            </a:r>
            <a:r>
              <a:rPr lang="en-US" sz="2400" dirty="0"/>
              <a:t>explain the </a:t>
            </a:r>
            <a:r>
              <a:rPr lang="en-US" sz="2400" dirty="0" smtClean="0"/>
              <a:t>the research - summarise </a:t>
            </a:r>
            <a:r>
              <a:rPr lang="en-US" sz="2400" dirty="0"/>
              <a:t>the main finding or key argument. Conclude the introduction with a brief statement of your evaluation of the text. This can be a positive or negative evaluation or, as is usually the case, a mixed response. </a:t>
            </a:r>
            <a:endParaRPr lang="en-US" sz="2400" dirty="0"/>
          </a:p>
          <a:p>
            <a:r>
              <a:rPr lang="en-US" sz="2800" b="1" dirty="0"/>
              <a:t>Summary </a:t>
            </a:r>
            <a:endParaRPr lang="en-US" sz="2800" dirty="0"/>
          </a:p>
          <a:p>
            <a:pPr lvl="1" algn="just"/>
            <a:r>
              <a:rPr lang="en-US" sz="2400" dirty="0"/>
              <a:t>Present a summary of the key points along with a limited number of examples.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76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832"/>
            <a:ext cx="8229600" cy="564533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/>
              <a:t>Critique </a:t>
            </a:r>
            <a:endParaRPr lang="en-US" sz="2800" dirty="0"/>
          </a:p>
          <a:p>
            <a:pPr lvl="1" algn="just"/>
            <a:r>
              <a:rPr lang="en-US" sz="2400" dirty="0"/>
              <a:t>The critique should be a balanced discussion and evaluation of the strengths, weakness </a:t>
            </a:r>
            <a:r>
              <a:rPr lang="en-US" sz="2400" dirty="0" smtClean="0"/>
              <a:t>of the research. Good </a:t>
            </a:r>
            <a:r>
              <a:rPr lang="en-US" sz="2400" dirty="0"/>
              <a:t>reviews also include other sources </a:t>
            </a:r>
            <a:r>
              <a:rPr lang="en-US" sz="2400" dirty="0" smtClean="0"/>
              <a:t>(from wider reading) to </a:t>
            </a:r>
            <a:r>
              <a:rPr lang="en-US" sz="2400" dirty="0"/>
              <a:t>support your </a:t>
            </a:r>
            <a:r>
              <a:rPr lang="en-US" sz="2400" dirty="0" smtClean="0"/>
              <a:t>evaluation (remember to reference them).</a:t>
            </a:r>
            <a:endParaRPr lang="en-US" sz="2400" dirty="0"/>
          </a:p>
          <a:p>
            <a:endParaRPr lang="en-US" sz="2800" b="1" dirty="0" smtClean="0"/>
          </a:p>
          <a:p>
            <a:r>
              <a:rPr lang="en-US" sz="2800" b="1" dirty="0" smtClean="0"/>
              <a:t>Conclusion </a:t>
            </a:r>
            <a:endParaRPr lang="en-US" sz="2800" dirty="0"/>
          </a:p>
          <a:p>
            <a:pPr lvl="1"/>
            <a:r>
              <a:rPr lang="en-US" sz="2400" dirty="0"/>
              <a:t>This is usually a very short paragraph. </a:t>
            </a:r>
            <a:endParaRPr lang="en-US" sz="2400" dirty="0"/>
          </a:p>
          <a:p>
            <a:pPr lvl="1"/>
            <a:r>
              <a:rPr lang="en-US" sz="2400" dirty="0"/>
              <a:t>Restate your overall opinion of the text.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6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09 at 17.23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332"/>
            <a:ext cx="9144000" cy="5368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297" y="357272"/>
            <a:ext cx="54620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of a CRITICAL REVIEW: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7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3-09 at 17.2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1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37</TotalTime>
  <Words>509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Language and power</vt:lpstr>
      <vt:lpstr>Key Terminology</vt:lpstr>
      <vt:lpstr>PowerPoint Presentation</vt:lpstr>
      <vt:lpstr>PowerPoint Presentation</vt:lpstr>
      <vt:lpstr>Group Project – ESSAY DUE MONDAY 17TH MARCH. </vt:lpstr>
      <vt:lpstr>How to write a critical reflection…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power</dc:title>
  <dc:creator>Samantha Cooper</dc:creator>
  <cp:lastModifiedBy>Samantha Cooper</cp:lastModifiedBy>
  <cp:revision>7</cp:revision>
  <dcterms:created xsi:type="dcterms:W3CDTF">2014-03-09T16:48:07Z</dcterms:created>
  <dcterms:modified xsi:type="dcterms:W3CDTF">2014-03-09T17:27:23Z</dcterms:modified>
</cp:coreProperties>
</file>