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6"/>
  </p:notesMasterIdLst>
  <p:handoutMasterIdLst>
    <p:handoutMasterId r:id="rId87"/>
  </p:handoutMasterIdLst>
  <p:sldIdLst>
    <p:sldId id="258" r:id="rId3"/>
    <p:sldId id="261" r:id="rId4"/>
    <p:sldId id="292" r:id="rId5"/>
    <p:sldId id="293" r:id="rId6"/>
    <p:sldId id="294"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73" r:id="rId24"/>
    <p:sldId id="290" r:id="rId25"/>
    <p:sldId id="291"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260" r:id="rId42"/>
    <p:sldId id="310" r:id="rId43"/>
    <p:sldId id="311" r:id="rId44"/>
    <p:sldId id="312" r:id="rId45"/>
    <p:sldId id="314" r:id="rId46"/>
    <p:sldId id="313"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269" r:id="rId65"/>
    <p:sldId id="337" r:id="rId66"/>
    <p:sldId id="332" r:id="rId67"/>
    <p:sldId id="333" r:id="rId68"/>
    <p:sldId id="334" r:id="rId69"/>
    <p:sldId id="335" r:id="rId70"/>
    <p:sldId id="336" r:id="rId71"/>
    <p:sldId id="338" r:id="rId72"/>
    <p:sldId id="351" r:id="rId73"/>
    <p:sldId id="350" r:id="rId74"/>
    <p:sldId id="339" r:id="rId75"/>
    <p:sldId id="340" r:id="rId76"/>
    <p:sldId id="341" r:id="rId77"/>
    <p:sldId id="342" r:id="rId78"/>
    <p:sldId id="343" r:id="rId79"/>
    <p:sldId id="344" r:id="rId80"/>
    <p:sldId id="345" r:id="rId81"/>
    <p:sldId id="346" r:id="rId82"/>
    <p:sldId id="347" r:id="rId83"/>
    <p:sldId id="348" r:id="rId84"/>
    <p:sldId id="349"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3" d="100"/>
          <a:sy n="93" d="100"/>
        </p:scale>
        <p:origin x="-104" y="-65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GB"/>
              <a:t>11/05/2014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GB"/>
              <a:t>11/05/2014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www.policymic.com</a:t>
            </a:r>
            <a:r>
              <a:rPr lang="en-US" sz="1200" dirty="0" smtClean="0"/>
              <a:t>/articles/56069/a-feminist-takedown-of-robin-thicke-and-anyone-who-thinks-there-s-something-blurry-about-sexism</a:t>
            </a:r>
          </a:p>
          <a:p>
            <a:endParaRPr lang="en-US" dirty="0"/>
          </a:p>
        </p:txBody>
      </p:sp>
      <p:sp>
        <p:nvSpPr>
          <p:cNvPr id="4" name="Slide Number Placeholder 3"/>
          <p:cNvSpPr>
            <a:spLocks noGrp="1"/>
          </p:cNvSpPr>
          <p:nvPr>
            <p:ph type="sldNum" sz="quarter" idx="10"/>
          </p:nvPr>
        </p:nvSpPr>
        <p:spPr/>
        <p:txBody>
          <a:bodyPr/>
          <a:lstStyle/>
          <a:p>
            <a:fld id="{0D14DF24-A036-2149-B79A-19196464AD3D}" type="slidenum">
              <a:rPr lang="en-US" smtClean="0"/>
              <a:t>7</a:t>
            </a:fld>
            <a:endParaRPr lang="en-US"/>
          </a:p>
        </p:txBody>
      </p:sp>
    </p:spTree>
    <p:extLst>
      <p:ext uri="{BB962C8B-B14F-4D97-AF65-F5344CB8AC3E}">
        <p14:creationId xmlns:p14="http://schemas.microsoft.com/office/powerpoint/2010/main" val="16923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GB"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GB"/>
              <a:t>11/05/2014</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GB"/>
              <a:t>11/05/2014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GB"/>
              <a:t>11/05/2014</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GB" smtClean="0"/>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GB"/>
              <a:t>11/05/2014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GB"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GB"/>
              <a:t>11/05/2014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GB"/>
              <a:t>11/05/2014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GB"/>
              <a:t>11/05/2014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GB"/>
              <a:t>11/05/2014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GB"/>
              <a:t>11/05/2014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GB" smtClean="0"/>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GB"/>
              <a:t>11/05/2014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GB" smtClean="0"/>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GB"/>
              <a:t>11/05/2014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GB"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GB"/>
              <a:t>11/05/2014</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hlrc.mq.edu.au/style/dec1995.html" TargetMode="Externa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 English Language Revision 10am – 12pm</a:t>
            </a:r>
            <a:endParaRPr lang="en-US" dirty="0"/>
          </a:p>
        </p:txBody>
      </p:sp>
      <p:sp>
        <p:nvSpPr>
          <p:cNvPr id="3" name="Subtitle 2"/>
          <p:cNvSpPr>
            <a:spLocks noGrp="1"/>
          </p:cNvSpPr>
          <p:nvPr>
            <p:ph type="subTitle" idx="1"/>
          </p:nvPr>
        </p:nvSpPr>
        <p:spPr/>
        <p:txBody>
          <a:bodyPr/>
          <a:lstStyle/>
          <a:p>
            <a:r>
              <a:rPr lang="en-US" dirty="0" smtClean="0"/>
              <a:t>Miss Cooper</a:t>
            </a: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426720"/>
            <a:ext cx="9628632" cy="903896"/>
          </a:xfrm>
          <a:solidFill>
            <a:schemeClr val="bg2">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solidFill>
                  <a:srgbClr val="FFFF00"/>
                </a:solidFill>
              </a:rPr>
              <a:t>Insulting Usages</a:t>
            </a:r>
            <a:endParaRPr lang="en-GB" dirty="0">
              <a:solidFill>
                <a:srgbClr val="FFFF00"/>
              </a:solidFill>
            </a:endParaRPr>
          </a:p>
        </p:txBody>
      </p:sp>
      <p:sp>
        <p:nvSpPr>
          <p:cNvPr id="3" name="Content Placeholder 2"/>
          <p:cNvSpPr>
            <a:spLocks noGrp="1"/>
          </p:cNvSpPr>
          <p:nvPr>
            <p:ph idx="1"/>
          </p:nvPr>
        </p:nvSpPr>
        <p:spPr>
          <a:xfrm>
            <a:off x="609600" y="1600200"/>
            <a:ext cx="10972800" cy="5043510"/>
          </a:xfrm>
        </p:spPr>
        <p:txBody>
          <a:bodyPr>
            <a:normAutofit/>
          </a:bodyPr>
          <a:lstStyle/>
          <a:p>
            <a:r>
              <a:rPr lang="en-GB" dirty="0" smtClean="0"/>
              <a:t>There are many negative terms of insult directed at women, often with no equivalent for males. Often, these words carry animalistic connotations, such as ‘cow, bitch’ and ‘dog’.</a:t>
            </a:r>
          </a:p>
          <a:p>
            <a:endParaRPr lang="en-GB" dirty="0" smtClean="0"/>
          </a:p>
          <a:p>
            <a:r>
              <a:rPr lang="en-GB" dirty="0" smtClean="0"/>
              <a:t>The insults for women also have many sexual connotations, such as ‘slut, whore’ and ‘slag’.</a:t>
            </a:r>
          </a:p>
          <a:p>
            <a:endParaRPr lang="en-GB" dirty="0" smtClean="0"/>
          </a:p>
          <a:p>
            <a:r>
              <a:rPr lang="en-GB" dirty="0" smtClean="0"/>
              <a:t>Words denoting sexual promiscuity in men tend to be more positive: ‘stud’, ‘Casanova’ and ‘Don Juan.’</a:t>
            </a:r>
          </a:p>
          <a:p>
            <a:endParaRPr lang="en-GB" dirty="0" smtClean="0"/>
          </a:p>
          <a:p>
            <a:r>
              <a:rPr lang="en-GB" b="1" dirty="0" smtClean="0">
                <a:solidFill>
                  <a:srgbClr val="FF0000"/>
                </a:solidFill>
              </a:rPr>
              <a:t>Discuss: In your opinion, do you think that there are differing attitudes to the sexual behaviour of men and women?</a:t>
            </a:r>
            <a:endParaRPr lang="en-GB" b="1" dirty="0">
              <a:solidFill>
                <a:srgbClr val="FF0000"/>
              </a:solidFill>
            </a:endParaRPr>
          </a:p>
        </p:txBody>
      </p:sp>
    </p:spTree>
    <p:extLst>
      <p:ext uri="{BB962C8B-B14F-4D97-AF65-F5344CB8AC3E}">
        <p14:creationId xmlns:p14="http://schemas.microsoft.com/office/powerpoint/2010/main" val="250702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335280"/>
            <a:ext cx="9628632" cy="842936"/>
          </a:xfrm>
          <a:solidFill>
            <a:srgbClr val="A6A6A6"/>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solidFill>
                  <a:srgbClr val="FFFF00"/>
                </a:solidFill>
              </a:rPr>
              <a:t>Patronising Usages</a:t>
            </a:r>
            <a:endParaRPr lang="en-GB" dirty="0">
              <a:solidFill>
                <a:srgbClr val="FFFF00"/>
              </a:solidFill>
            </a:endParaRPr>
          </a:p>
        </p:txBody>
      </p:sp>
      <p:sp>
        <p:nvSpPr>
          <p:cNvPr id="3" name="Content Placeholder 2"/>
          <p:cNvSpPr>
            <a:spLocks noGrp="1"/>
          </p:cNvSpPr>
          <p:nvPr>
            <p:ph idx="1"/>
          </p:nvPr>
        </p:nvSpPr>
        <p:spPr>
          <a:xfrm>
            <a:off x="609600" y="1600200"/>
            <a:ext cx="10972800" cy="5043510"/>
          </a:xfrm>
        </p:spPr>
        <p:txBody>
          <a:bodyPr>
            <a:normAutofit fontScale="62500" lnSpcReduction="20000"/>
          </a:bodyPr>
          <a:lstStyle/>
          <a:p>
            <a:r>
              <a:rPr lang="en-GB" sz="4000" dirty="0" smtClean="0"/>
              <a:t>Patronising terms for women include ‘babe’, ‘sweetheart’, ‘dear’ and ‘love,’ though these can be applied to men.</a:t>
            </a:r>
          </a:p>
          <a:p>
            <a:endParaRPr lang="en-GB" sz="4000" dirty="0" smtClean="0"/>
          </a:p>
          <a:p>
            <a:r>
              <a:rPr lang="en-GB" sz="4000" dirty="0" smtClean="0"/>
              <a:t>There are several words that compare women to food. Examples: ‘crumpet,’ ‘tart,’ ‘sweetie’ and ‘honey.’ </a:t>
            </a:r>
            <a:r>
              <a:rPr lang="en-GB" sz="4000" b="1" dirty="0" smtClean="0">
                <a:solidFill>
                  <a:srgbClr val="FF0000"/>
                </a:solidFill>
              </a:rPr>
              <a:t>Q: What do you think that this suggests about the </a:t>
            </a:r>
            <a:r>
              <a:rPr lang="en-GB" sz="4000" b="1" i="1" dirty="0" smtClean="0">
                <a:solidFill>
                  <a:srgbClr val="FF0000"/>
                </a:solidFill>
              </a:rPr>
              <a:t>purpose</a:t>
            </a:r>
            <a:r>
              <a:rPr lang="en-GB" sz="4000" b="1" dirty="0" smtClean="0">
                <a:solidFill>
                  <a:srgbClr val="FF0000"/>
                </a:solidFill>
              </a:rPr>
              <a:t> of a woman?</a:t>
            </a:r>
          </a:p>
          <a:p>
            <a:endParaRPr lang="en-GB" sz="4000" b="1" dirty="0" smtClean="0">
              <a:solidFill>
                <a:srgbClr val="FF0000"/>
              </a:solidFill>
            </a:endParaRPr>
          </a:p>
          <a:p>
            <a:r>
              <a:rPr lang="en-GB" sz="4000" dirty="0" smtClean="0"/>
              <a:t>The Female Inanimate: This is the use of female pronouns (she, her) to refer to inanimate objects such as cars and ships. </a:t>
            </a:r>
          </a:p>
          <a:p>
            <a:endParaRPr lang="en-GB" b="1" dirty="0" smtClean="0">
              <a:solidFill>
                <a:srgbClr val="FF0000"/>
              </a:solidFill>
            </a:endParaRPr>
          </a:p>
          <a:p>
            <a:r>
              <a:rPr lang="en-GB" sz="5700" b="1" dirty="0" smtClean="0">
                <a:solidFill>
                  <a:srgbClr val="FF0000"/>
                </a:solidFill>
              </a:rPr>
              <a:t>Q: What does the use of the Female Inanimate suggest? </a:t>
            </a:r>
            <a:endParaRPr lang="en-GB" sz="5700" b="1" dirty="0">
              <a:solidFill>
                <a:srgbClr val="FF0000"/>
              </a:solidFill>
            </a:endParaRPr>
          </a:p>
        </p:txBody>
      </p:sp>
    </p:spTree>
    <p:extLst>
      <p:ext uri="{BB962C8B-B14F-4D97-AF65-F5344CB8AC3E}">
        <p14:creationId xmlns:p14="http://schemas.microsoft.com/office/powerpoint/2010/main" val="96330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466343"/>
            <a:ext cx="9628632" cy="864617"/>
          </a:xfrm>
          <a:solidFill>
            <a:srgbClr val="A6A6A6"/>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solidFill>
                  <a:srgbClr val="FFFF00"/>
                </a:solidFill>
              </a:rPr>
              <a:t>‘Man’ / ‘Mankind’ </a:t>
            </a:r>
            <a:endParaRPr lang="en-GB" dirty="0">
              <a:solidFill>
                <a:srgbClr val="FFFF00"/>
              </a:solidFill>
            </a:endParaRPr>
          </a:p>
        </p:txBody>
      </p:sp>
      <p:sp>
        <p:nvSpPr>
          <p:cNvPr id="3" name="Content Placeholder 2"/>
          <p:cNvSpPr>
            <a:spLocks noGrp="1"/>
          </p:cNvSpPr>
          <p:nvPr>
            <p:ph idx="1"/>
          </p:nvPr>
        </p:nvSpPr>
        <p:spPr>
          <a:xfrm>
            <a:off x="609600" y="1600200"/>
            <a:ext cx="10972800" cy="4829196"/>
          </a:xfrm>
        </p:spPr>
        <p:txBody>
          <a:bodyPr>
            <a:normAutofit/>
          </a:bodyPr>
          <a:lstStyle/>
          <a:p>
            <a:r>
              <a:rPr lang="en-GB" dirty="0" smtClean="0"/>
              <a:t>‘Man’ is sometimes used to refer specifically to males, but on other occasions, it is used generically to refer to the whole human race (as in ‘man is a primate). </a:t>
            </a:r>
          </a:p>
          <a:p>
            <a:endParaRPr lang="en-GB" dirty="0" smtClean="0"/>
          </a:p>
          <a:p>
            <a:r>
              <a:rPr lang="en-GB" dirty="0" smtClean="0"/>
              <a:t>‘Mankind’ is always a generic term.</a:t>
            </a:r>
          </a:p>
          <a:p>
            <a:endParaRPr lang="en-GB" dirty="0" smtClean="0"/>
          </a:p>
          <a:p>
            <a:r>
              <a:rPr lang="en-GB" b="1" dirty="0" smtClean="0">
                <a:solidFill>
                  <a:srgbClr val="FF0000"/>
                </a:solidFill>
              </a:rPr>
              <a:t>Q: What does ‘Mankind’ suggest about the position of men and women in society? Can you suggest an alternative word that would be more inclusive? </a:t>
            </a:r>
            <a:endParaRPr lang="en-GB" b="1" dirty="0">
              <a:solidFill>
                <a:srgbClr val="FF0000"/>
              </a:solidFill>
            </a:endParaRPr>
          </a:p>
        </p:txBody>
      </p:sp>
    </p:spTree>
    <p:extLst>
      <p:ext uri="{BB962C8B-B14F-4D97-AF65-F5344CB8AC3E}">
        <p14:creationId xmlns:p14="http://schemas.microsoft.com/office/powerpoint/2010/main" val="202676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466343"/>
            <a:ext cx="9628632" cy="803657"/>
          </a:xfrm>
          <a:solidFill>
            <a:srgbClr val="A6A6A6"/>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solidFill>
                  <a:srgbClr val="FFFF00"/>
                </a:solidFill>
              </a:rPr>
              <a:t>Grammar</a:t>
            </a:r>
            <a:endParaRPr lang="en-GB" dirty="0">
              <a:solidFill>
                <a:srgbClr val="FFFF00"/>
              </a:solidFill>
            </a:endParaRPr>
          </a:p>
        </p:txBody>
      </p:sp>
      <p:sp>
        <p:nvSpPr>
          <p:cNvPr id="3" name="Content Placeholder 2"/>
          <p:cNvSpPr>
            <a:spLocks noGrp="1"/>
          </p:cNvSpPr>
          <p:nvPr>
            <p:ph idx="1"/>
          </p:nvPr>
        </p:nvSpPr>
        <p:spPr>
          <a:xfrm>
            <a:off x="609600" y="1600200"/>
            <a:ext cx="10972800" cy="5043510"/>
          </a:xfrm>
        </p:spPr>
        <p:txBody>
          <a:bodyPr>
            <a:normAutofit/>
          </a:bodyPr>
          <a:lstStyle/>
          <a:p>
            <a:r>
              <a:rPr lang="en-GB" sz="2800" dirty="0" smtClean="0"/>
              <a:t>Generic ‘he’ </a:t>
            </a:r>
            <a:r>
              <a:rPr lang="en-GB" sz="2800" dirty="0" smtClean="0">
                <a:sym typeface="Wingdings" pitchFamily="2" charset="2"/>
              </a:rPr>
              <a:t> The masculine pronoun ‘he’ is used generically (i.e. to refer to both males and females), as in the sentence ‘anyone can choose to vote in the election if he so wishes.’ </a:t>
            </a:r>
          </a:p>
          <a:p>
            <a:endParaRPr lang="en-GB" sz="2800" dirty="0" smtClean="0">
              <a:sym typeface="Wingdings" pitchFamily="2" charset="2"/>
            </a:endParaRPr>
          </a:p>
          <a:p>
            <a:r>
              <a:rPr lang="en-GB" sz="2800" dirty="0" smtClean="0">
                <a:sym typeface="Wingdings" pitchFamily="2" charset="2"/>
              </a:rPr>
              <a:t>Use of the neutral plural pronoun ‘they’ in such constructions was once common in English. However, prescriptivist grammarians  of the 18</a:t>
            </a:r>
            <a:r>
              <a:rPr lang="en-GB" sz="2800" baseline="30000" dirty="0" smtClean="0">
                <a:sym typeface="Wingdings" pitchFamily="2" charset="2"/>
              </a:rPr>
              <a:t>th</a:t>
            </a:r>
            <a:r>
              <a:rPr lang="en-GB" sz="2800" dirty="0" smtClean="0">
                <a:sym typeface="Wingdings" pitchFamily="2" charset="2"/>
              </a:rPr>
              <a:t> and 19</a:t>
            </a:r>
            <a:r>
              <a:rPr lang="en-GB" sz="2800" baseline="30000" dirty="0" smtClean="0">
                <a:sym typeface="Wingdings" pitchFamily="2" charset="2"/>
              </a:rPr>
              <a:t>th</a:t>
            </a:r>
            <a:r>
              <a:rPr lang="en-GB" sz="2800" dirty="0" smtClean="0">
                <a:sym typeface="Wingdings" pitchFamily="2" charset="2"/>
              </a:rPr>
              <a:t> centuries have condemned it as incorrect.</a:t>
            </a:r>
          </a:p>
          <a:p>
            <a:endParaRPr lang="en-GB" sz="2800" dirty="0" smtClean="0">
              <a:sym typeface="Wingdings" pitchFamily="2" charset="2"/>
            </a:endParaRPr>
          </a:p>
          <a:p>
            <a:r>
              <a:rPr lang="en-GB" sz="2800" b="1" dirty="0" smtClean="0">
                <a:solidFill>
                  <a:srgbClr val="FF0000"/>
                </a:solidFill>
                <a:sym typeface="Wingdings" pitchFamily="2" charset="2"/>
              </a:rPr>
              <a:t>Q: What does the use of the generic ‘he’ suggest/imply? </a:t>
            </a:r>
            <a:endParaRPr lang="en-GB" sz="2800" b="1" dirty="0">
              <a:solidFill>
                <a:srgbClr val="FF0000"/>
              </a:solidFill>
            </a:endParaRPr>
          </a:p>
        </p:txBody>
      </p:sp>
    </p:spTree>
    <p:extLst>
      <p:ext uri="{BB962C8B-B14F-4D97-AF65-F5344CB8AC3E}">
        <p14:creationId xmlns:p14="http://schemas.microsoft.com/office/powerpoint/2010/main" val="16546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518160"/>
            <a:ext cx="9628632" cy="883576"/>
          </a:xfrm>
          <a:solidFill>
            <a:srgbClr val="A6A6A6"/>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solidFill>
                  <a:srgbClr val="FFFF00"/>
                </a:solidFill>
              </a:rPr>
              <a:t>Order of precedence....</a:t>
            </a:r>
            <a:endParaRPr lang="en-GB" dirty="0">
              <a:solidFill>
                <a:srgbClr val="FFFF00"/>
              </a:solidFill>
            </a:endParaRPr>
          </a:p>
        </p:txBody>
      </p:sp>
      <p:sp>
        <p:nvSpPr>
          <p:cNvPr id="3" name="Content Placeholder 2"/>
          <p:cNvSpPr>
            <a:spLocks noGrp="1"/>
          </p:cNvSpPr>
          <p:nvPr>
            <p:ph idx="1"/>
          </p:nvPr>
        </p:nvSpPr>
        <p:spPr>
          <a:xfrm>
            <a:off x="1229360" y="1855469"/>
            <a:ext cx="9628632" cy="3986213"/>
          </a:xfrm>
        </p:spPr>
        <p:txBody>
          <a:bodyPr>
            <a:normAutofit/>
          </a:bodyPr>
          <a:lstStyle/>
          <a:p>
            <a:r>
              <a:rPr lang="en-GB" sz="2800" dirty="0" smtClean="0"/>
              <a:t>Placing the male word before the female in phrases such as ‘he or she’ and ‘his and hers’ or ‘male and female’, ‘sir or madam’, suggests an assumption that men are of higher status than women in society. </a:t>
            </a:r>
            <a:r>
              <a:rPr lang="en-GB" sz="2800" b="1" dirty="0" smtClean="0">
                <a:solidFill>
                  <a:srgbClr val="FF0000"/>
                </a:solidFill>
              </a:rPr>
              <a:t>Q: Do you agree?</a:t>
            </a:r>
          </a:p>
          <a:p>
            <a:endParaRPr lang="en-GB" sz="2800" dirty="0" smtClean="0"/>
          </a:p>
          <a:p>
            <a:r>
              <a:rPr lang="en-GB" sz="2800" dirty="0" smtClean="0"/>
              <a:t>Again, this convention was strengthened by grammarians of previous centuries who decreed that putting the male first was ‘natural’ and ‘proper.’ </a:t>
            </a:r>
            <a:r>
              <a:rPr lang="en-GB" sz="2800" b="1" dirty="0" smtClean="0">
                <a:solidFill>
                  <a:srgbClr val="FF0000"/>
                </a:solidFill>
              </a:rPr>
              <a:t>Q: What are your views on this?</a:t>
            </a:r>
            <a:endParaRPr lang="en-GB" sz="2800" b="1" dirty="0">
              <a:solidFill>
                <a:srgbClr val="FF0000"/>
              </a:solidFill>
            </a:endParaRPr>
          </a:p>
        </p:txBody>
      </p:sp>
    </p:spTree>
    <p:extLst>
      <p:ext uri="{BB962C8B-B14F-4D97-AF65-F5344CB8AC3E}">
        <p14:creationId xmlns:p14="http://schemas.microsoft.com/office/powerpoint/2010/main" val="3492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629920"/>
            <a:ext cx="9628632" cy="680376"/>
          </a:xfrm>
          <a:solidFill>
            <a:srgbClr val="A6A6A6"/>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solidFill>
                  <a:srgbClr val="FFFF00"/>
                </a:solidFill>
              </a:rPr>
              <a:t>Non-Sexist Usage</a:t>
            </a:r>
            <a:endParaRPr lang="en-GB" dirty="0">
              <a:solidFill>
                <a:srgbClr val="FFFF00"/>
              </a:solidFill>
            </a:endParaRPr>
          </a:p>
        </p:txBody>
      </p:sp>
      <p:sp>
        <p:nvSpPr>
          <p:cNvPr id="3" name="Content Placeholder 2"/>
          <p:cNvSpPr>
            <a:spLocks noGrp="1"/>
          </p:cNvSpPr>
          <p:nvPr>
            <p:ph idx="1"/>
          </p:nvPr>
        </p:nvSpPr>
        <p:spPr>
          <a:xfrm>
            <a:off x="609600" y="1600200"/>
            <a:ext cx="10972800" cy="4900634"/>
          </a:xfrm>
        </p:spPr>
        <p:txBody>
          <a:bodyPr>
            <a:noAutofit/>
          </a:bodyPr>
          <a:lstStyle/>
          <a:p>
            <a:r>
              <a:rPr lang="en-GB" sz="2400" b="1" dirty="0" smtClean="0">
                <a:solidFill>
                  <a:srgbClr val="FF0000"/>
                </a:solidFill>
              </a:rPr>
              <a:t>Q: Define the term SEXISM. </a:t>
            </a:r>
          </a:p>
          <a:p>
            <a:r>
              <a:rPr lang="en-GB" sz="2400" dirty="0" smtClean="0"/>
              <a:t>Increased awareness of sexism in society has resulted in determined attempts to avoid sexism in language. </a:t>
            </a:r>
          </a:p>
          <a:p>
            <a:endParaRPr lang="en-GB" sz="2400" dirty="0" smtClean="0"/>
          </a:p>
          <a:p>
            <a:r>
              <a:rPr lang="en-GB" sz="2400" b="1" dirty="0" smtClean="0"/>
              <a:t>Inclusive Usages: </a:t>
            </a:r>
            <a:r>
              <a:rPr lang="en-GB" sz="2400" dirty="0" smtClean="0"/>
              <a:t>Gender specific words such as ‘policeman’ and ‘fireman’ have been replaced by neutral terms: ‘police officer’ and ‘fire-fighter.’ </a:t>
            </a:r>
          </a:p>
          <a:p>
            <a:endParaRPr lang="en-GB" sz="2400" dirty="0" smtClean="0"/>
          </a:p>
          <a:p>
            <a:r>
              <a:rPr lang="en-GB" sz="2400" b="1" dirty="0" smtClean="0">
                <a:solidFill>
                  <a:srgbClr val="FF0000"/>
                </a:solidFill>
              </a:rPr>
              <a:t>Q: Can you think of any gender specific words that have been neutralised to avoid sexism? </a:t>
            </a:r>
            <a:endParaRPr lang="en-GB" sz="2400" b="1" dirty="0">
              <a:solidFill>
                <a:srgbClr val="FF0000"/>
              </a:solidFill>
            </a:endParaRPr>
          </a:p>
        </p:txBody>
      </p:sp>
    </p:spTree>
    <p:extLst>
      <p:ext uri="{BB962C8B-B14F-4D97-AF65-F5344CB8AC3E}">
        <p14:creationId xmlns:p14="http://schemas.microsoft.com/office/powerpoint/2010/main" val="415013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9520" y="416560"/>
            <a:ext cx="9628632" cy="700696"/>
          </a:xfrm>
          <a:solidFill>
            <a:srgbClr val="A6A6A6"/>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solidFill>
                  <a:srgbClr val="FFFF00"/>
                </a:solidFill>
              </a:rPr>
              <a:t>Sexism in advertisement...</a:t>
            </a:r>
            <a:endParaRPr lang="en-GB" dirty="0">
              <a:solidFill>
                <a:srgbClr val="FFFF00"/>
              </a:solidFill>
            </a:endParaRPr>
          </a:p>
        </p:txBody>
      </p:sp>
      <p:pic>
        <p:nvPicPr>
          <p:cNvPr id="1026" name="Picture 2" descr="http://s3-ec.buzzfed.com/static/enhanced/terminal05/2012/2/25/18/enhanced-buzz-2693-1330213918-42.jpg"/>
          <p:cNvPicPr>
            <a:picLocks noChangeAspect="1" noChangeArrowheads="1"/>
          </p:cNvPicPr>
          <p:nvPr/>
        </p:nvPicPr>
        <p:blipFill>
          <a:blip r:embed="rId2"/>
          <a:srcRect/>
          <a:stretch>
            <a:fillRect/>
          </a:stretch>
        </p:blipFill>
        <p:spPr bwMode="auto">
          <a:xfrm>
            <a:off x="571462" y="1256652"/>
            <a:ext cx="11049077" cy="4591054"/>
          </a:xfrm>
          <a:prstGeom prst="rect">
            <a:avLst/>
          </a:prstGeom>
          <a:noFill/>
        </p:spPr>
      </p:pic>
    </p:spTree>
    <p:extLst>
      <p:ext uri="{BB962C8B-B14F-4D97-AF65-F5344CB8AC3E}">
        <p14:creationId xmlns:p14="http://schemas.microsoft.com/office/powerpoint/2010/main" val="259037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http://s3-ec.buzzfed.com/static/enhanced/terminal05/2012/2/25/21/enhanced-buzz-4669-1330224012-45.jpg"/>
          <p:cNvPicPr>
            <a:picLocks noChangeAspect="1" noChangeArrowheads="1"/>
          </p:cNvPicPr>
          <p:nvPr/>
        </p:nvPicPr>
        <p:blipFill>
          <a:blip r:embed="rId2"/>
          <a:srcRect/>
          <a:stretch>
            <a:fillRect/>
          </a:stretch>
        </p:blipFill>
        <p:spPr bwMode="auto">
          <a:xfrm>
            <a:off x="646392" y="321932"/>
            <a:ext cx="10858576" cy="5072098"/>
          </a:xfrm>
          <a:prstGeom prst="rect">
            <a:avLst/>
          </a:prstGeom>
          <a:noFill/>
        </p:spPr>
      </p:pic>
    </p:spTree>
    <p:extLst>
      <p:ext uri="{BB962C8B-B14F-4D97-AF65-F5344CB8AC3E}">
        <p14:creationId xmlns:p14="http://schemas.microsoft.com/office/powerpoint/2010/main" val="208920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http://s3-ec.buzzfed.com/static/enhanced/terminal05/2012/2/25/19/enhanced-buzz-7235-1330215894-3.jpg"/>
          <p:cNvPicPr>
            <a:picLocks noChangeAspect="1" noChangeArrowheads="1"/>
          </p:cNvPicPr>
          <p:nvPr/>
        </p:nvPicPr>
        <p:blipFill>
          <a:blip r:embed="rId2"/>
          <a:srcRect/>
          <a:stretch>
            <a:fillRect/>
          </a:stretch>
        </p:blipFill>
        <p:spPr bwMode="auto">
          <a:xfrm>
            <a:off x="822924" y="555931"/>
            <a:ext cx="4175689" cy="4676773"/>
          </a:xfrm>
          <a:prstGeom prst="rect">
            <a:avLst/>
          </a:prstGeom>
          <a:noFill/>
        </p:spPr>
      </p:pic>
      <p:pic>
        <p:nvPicPr>
          <p:cNvPr id="29700" name="Picture 4" descr="http://s3-ec.buzzfed.com/static/enhanced/web04/2012/2/25/19/enhanced-buzz-11512-1330215827-70.jpg"/>
          <p:cNvPicPr>
            <a:picLocks noChangeAspect="1" noChangeArrowheads="1"/>
          </p:cNvPicPr>
          <p:nvPr/>
        </p:nvPicPr>
        <p:blipFill>
          <a:blip r:embed="rId3"/>
          <a:srcRect/>
          <a:stretch>
            <a:fillRect/>
          </a:stretch>
        </p:blipFill>
        <p:spPr bwMode="auto">
          <a:xfrm>
            <a:off x="5153654" y="545770"/>
            <a:ext cx="6667493" cy="4643470"/>
          </a:xfrm>
          <a:prstGeom prst="rect">
            <a:avLst/>
          </a:prstGeom>
          <a:noFill/>
        </p:spPr>
      </p:pic>
    </p:spTree>
    <p:extLst>
      <p:ext uri="{BB962C8B-B14F-4D97-AF65-F5344CB8AC3E}">
        <p14:creationId xmlns:p14="http://schemas.microsoft.com/office/powerpoint/2010/main" val="7297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4" name="Picture 4" descr="http://s3-ec.buzzfed.com/static/enhanced/terminal05/2012/2/25/19/enhanced-buzz-30379-1330216105-106.jpg"/>
          <p:cNvPicPr>
            <a:picLocks noChangeAspect="1" noChangeArrowheads="1"/>
          </p:cNvPicPr>
          <p:nvPr/>
        </p:nvPicPr>
        <p:blipFill>
          <a:blip r:embed="rId2"/>
          <a:srcRect/>
          <a:stretch>
            <a:fillRect/>
          </a:stretch>
        </p:blipFill>
        <p:spPr bwMode="auto">
          <a:xfrm>
            <a:off x="977863" y="423532"/>
            <a:ext cx="9862858" cy="5072098"/>
          </a:xfrm>
          <a:prstGeom prst="rect">
            <a:avLst/>
          </a:prstGeom>
          <a:noFill/>
        </p:spPr>
      </p:pic>
    </p:spTree>
    <p:extLst>
      <p:ext uri="{BB962C8B-B14F-4D97-AF65-F5344CB8AC3E}">
        <p14:creationId xmlns:p14="http://schemas.microsoft.com/office/powerpoint/2010/main" val="11106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Gender</a:t>
            </a:r>
            <a:endParaRPr lang="en-US" dirty="0"/>
          </a:p>
        </p:txBody>
      </p:sp>
      <p:sp>
        <p:nvSpPr>
          <p:cNvPr id="3" name="Content Placeholder 2"/>
          <p:cNvSpPr>
            <a:spLocks noGrp="1"/>
          </p:cNvSpPr>
          <p:nvPr>
            <p:ph idx="1"/>
          </p:nvPr>
        </p:nvSpPr>
        <p:spPr/>
        <p:txBody>
          <a:bodyPr/>
          <a:lstStyle/>
          <a:p>
            <a:r>
              <a:rPr lang="en-US" dirty="0" smtClean="0"/>
              <a:t>What are we going to focus on in this session?</a:t>
            </a:r>
          </a:p>
          <a:p>
            <a:pPr marL="0" indent="0">
              <a:buNone/>
            </a:pPr>
            <a:endParaRPr lang="en-US" dirty="0" smtClean="0"/>
          </a:p>
          <a:p>
            <a:pPr lvl="1"/>
            <a:r>
              <a:rPr lang="en-US" dirty="0" smtClean="0"/>
              <a:t>Simone De Beauvoir </a:t>
            </a:r>
          </a:p>
          <a:p>
            <a:pPr lvl="1"/>
            <a:r>
              <a:rPr lang="en-US" dirty="0" smtClean="0"/>
              <a:t>Key Words</a:t>
            </a:r>
          </a:p>
          <a:p>
            <a:pPr lvl="1"/>
            <a:r>
              <a:rPr lang="en-US" dirty="0" smtClean="0"/>
              <a:t>Sexism</a:t>
            </a:r>
          </a:p>
          <a:p>
            <a:pPr lvl="1"/>
            <a:r>
              <a:rPr lang="en-US" dirty="0" smtClean="0"/>
              <a:t>Sexism in Advertisement</a:t>
            </a:r>
          </a:p>
          <a:p>
            <a:pPr lvl="1"/>
            <a:r>
              <a:rPr lang="en-US" dirty="0" smtClean="0"/>
              <a:t>Theory: Dominance and Difference</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66864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http://s3-ec.buzzfed.com/static/enhanced/terminal05/2012/2/25/20/enhanced-buzz-3870-1330219414-37.jpg"/>
          <p:cNvPicPr>
            <a:picLocks noChangeAspect="1" noChangeArrowheads="1"/>
          </p:cNvPicPr>
          <p:nvPr/>
        </p:nvPicPr>
        <p:blipFill>
          <a:blip r:embed="rId2"/>
          <a:srcRect/>
          <a:stretch>
            <a:fillRect/>
          </a:stretch>
        </p:blipFill>
        <p:spPr bwMode="auto">
          <a:xfrm>
            <a:off x="1465543" y="332092"/>
            <a:ext cx="9517418" cy="5038726"/>
          </a:xfrm>
          <a:prstGeom prst="rect">
            <a:avLst/>
          </a:prstGeom>
          <a:noFill/>
        </p:spPr>
      </p:pic>
    </p:spTree>
    <p:extLst>
      <p:ext uri="{BB962C8B-B14F-4D97-AF65-F5344CB8AC3E}">
        <p14:creationId xmlns:p14="http://schemas.microsoft.com/office/powerpoint/2010/main" val="40509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http://s3-ec.buzzfed.com/static/enhanced/terminal05/2012/2/25/20/enhanced-buzz-932-1330219582-73.jpg"/>
          <p:cNvPicPr>
            <a:picLocks noChangeAspect="1" noChangeArrowheads="1"/>
          </p:cNvPicPr>
          <p:nvPr/>
        </p:nvPicPr>
        <p:blipFill>
          <a:blip r:embed="rId2"/>
          <a:srcRect/>
          <a:stretch>
            <a:fillRect/>
          </a:stretch>
        </p:blipFill>
        <p:spPr bwMode="auto">
          <a:xfrm>
            <a:off x="1526503" y="382574"/>
            <a:ext cx="9446298" cy="5072098"/>
          </a:xfrm>
          <a:prstGeom prst="rect">
            <a:avLst/>
          </a:prstGeom>
          <a:noFill/>
        </p:spPr>
      </p:pic>
    </p:spTree>
    <p:extLst>
      <p:ext uri="{BB962C8B-B14F-4D97-AF65-F5344CB8AC3E}">
        <p14:creationId xmlns:p14="http://schemas.microsoft.com/office/powerpoint/2010/main" val="143455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George Keith and John Shuttleworth (1999)</a:t>
            </a:r>
            <a:endParaRPr lang="en-US" dirty="0"/>
          </a:p>
        </p:txBody>
      </p:sp>
      <p:sp>
        <p:nvSpPr>
          <p:cNvPr id="5" name="TextBox 4"/>
          <p:cNvSpPr txBox="1"/>
          <p:nvPr/>
        </p:nvSpPr>
        <p:spPr>
          <a:xfrm>
            <a:off x="802640" y="3322320"/>
            <a:ext cx="184666" cy="369332"/>
          </a:xfrm>
          <a:prstGeom prst="rect">
            <a:avLst/>
          </a:prstGeom>
          <a:noFill/>
        </p:spPr>
        <p:txBody>
          <a:bodyPr wrap="none" rtlCol="0">
            <a:spAutoFit/>
          </a:bodyPr>
          <a:lstStyle/>
          <a:p>
            <a:endParaRPr lang="en-US" dirty="0"/>
          </a:p>
        </p:txBody>
      </p:sp>
      <p:sp>
        <p:nvSpPr>
          <p:cNvPr id="7" name="Rectangle 6"/>
          <p:cNvSpPr/>
          <p:nvPr/>
        </p:nvSpPr>
        <p:spPr>
          <a:xfrm>
            <a:off x="334644" y="1975144"/>
            <a:ext cx="11654155" cy="4745915"/>
          </a:xfrm>
          <a:prstGeom prst="rect">
            <a:avLst/>
          </a:prstGeom>
        </p:spPr>
        <p:txBody>
          <a:bodyPr wrap="square">
            <a:spAutoFit/>
          </a:bodyPr>
          <a:lstStyle/>
          <a:p>
            <a:pPr marL="342900" lvl="0" indent="-342900" algn="just" fontAlgn="base">
              <a:spcBef>
                <a:spcPct val="20000"/>
              </a:spcBef>
              <a:spcAft>
                <a:spcPct val="0"/>
              </a:spcAft>
              <a:buFontTx/>
              <a:buChar char="•"/>
            </a:pPr>
            <a:r>
              <a:rPr lang="en-GB" sz="2800" kern="0" dirty="0">
                <a:solidFill>
                  <a:srgbClr val="FF00FF"/>
                </a:solidFill>
                <a:latin typeface="Arial"/>
                <a:ea typeface="ＭＳ Ｐゴシック"/>
              </a:rPr>
              <a:t>women - talk more than men, talk too much, are more polite, are indecisive/hesitant, complain and nag, ask more questions, support each other, are more co-operative</a:t>
            </a:r>
          </a:p>
          <a:p>
            <a:pPr marL="342900" lvl="0" indent="-342900" algn="just" fontAlgn="base">
              <a:spcBef>
                <a:spcPct val="20000"/>
              </a:spcBef>
              <a:spcAft>
                <a:spcPct val="0"/>
              </a:spcAft>
            </a:pPr>
            <a:r>
              <a:rPr lang="en-GB" sz="2800" kern="0" dirty="0">
                <a:solidFill>
                  <a:srgbClr val="000000"/>
                </a:solidFill>
                <a:latin typeface="Arial"/>
                <a:ea typeface="ＭＳ Ｐゴシック"/>
              </a:rPr>
              <a:t> </a:t>
            </a:r>
          </a:p>
          <a:p>
            <a:pPr marL="342900" lvl="0" indent="-342900" algn="ctr" fontAlgn="base">
              <a:spcBef>
                <a:spcPct val="20000"/>
              </a:spcBef>
              <a:spcAft>
                <a:spcPct val="0"/>
              </a:spcAft>
            </a:pPr>
            <a:r>
              <a:rPr lang="en-GB" sz="2800" kern="0" dirty="0">
                <a:solidFill>
                  <a:srgbClr val="000000"/>
                </a:solidFill>
                <a:latin typeface="Arial"/>
                <a:ea typeface="ＭＳ Ｐゴシック"/>
              </a:rPr>
              <a:t>Whereas:</a:t>
            </a:r>
          </a:p>
          <a:p>
            <a:pPr marL="342900" lvl="0" indent="-342900" algn="just" fontAlgn="base">
              <a:spcBef>
                <a:spcPct val="20000"/>
              </a:spcBef>
              <a:spcAft>
                <a:spcPct val="0"/>
              </a:spcAft>
            </a:pPr>
            <a:endParaRPr lang="en-GB" sz="2800" kern="0" dirty="0">
              <a:solidFill>
                <a:srgbClr val="000000"/>
              </a:solidFill>
              <a:latin typeface="Arial"/>
              <a:ea typeface="ＭＳ Ｐゴシック"/>
            </a:endParaRPr>
          </a:p>
          <a:p>
            <a:pPr marL="342900" lvl="0" indent="-342900" algn="just" fontAlgn="base">
              <a:spcBef>
                <a:spcPct val="20000"/>
              </a:spcBef>
              <a:spcAft>
                <a:spcPct val="0"/>
              </a:spcAft>
              <a:buFontTx/>
              <a:buChar char="•"/>
            </a:pPr>
            <a:r>
              <a:rPr lang="en-GB" sz="2800" kern="0" dirty="0">
                <a:solidFill>
                  <a:srgbClr val="3366FF"/>
                </a:solidFill>
                <a:latin typeface="Arial"/>
                <a:ea typeface="ＭＳ Ｐゴシック"/>
              </a:rPr>
              <a:t>men - swear more, don't talk about emotions, talk about sport more, talk about women and machines in the same way, insult each other frequently, are competitive in conversation, dominate conversation, speak with more authority, give more commands, interrupt more. </a:t>
            </a:r>
          </a:p>
        </p:txBody>
      </p:sp>
    </p:spTree>
    <p:extLst>
      <p:ext uri="{BB962C8B-B14F-4D97-AF65-F5344CB8AC3E}">
        <p14:creationId xmlns:p14="http://schemas.microsoft.com/office/powerpoint/2010/main" val="159347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dissolve">
                                      <p:cBhvr>
                                        <p:cTn id="1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Lakoff (1975)</a:t>
            </a:r>
            <a:endParaRPr lang="en-US" dirty="0"/>
          </a:p>
        </p:txBody>
      </p:sp>
      <p:sp>
        <p:nvSpPr>
          <p:cNvPr id="4" name="Rectangle 3"/>
          <p:cNvSpPr>
            <a:spLocks noGrp="1" noChangeArrowheads="1"/>
          </p:cNvSpPr>
          <p:nvPr/>
        </p:nvSpPr>
        <p:spPr bwMode="auto">
          <a:xfrm>
            <a:off x="304800" y="1993900"/>
            <a:ext cx="11501120" cy="314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just">
              <a:lnSpc>
                <a:spcPct val="90000"/>
              </a:lnSpc>
            </a:pPr>
            <a:r>
              <a:rPr lang="en-GB" sz="2400" dirty="0">
                <a:solidFill>
                  <a:srgbClr val="FF0000"/>
                </a:solidFill>
              </a:rPr>
              <a:t>Hedge:</a:t>
            </a:r>
            <a:r>
              <a:rPr lang="en-GB" sz="2400" dirty="0"/>
              <a:t> using phrases like “sort of”, “kind of”, “it seems </a:t>
            </a:r>
            <a:r>
              <a:rPr lang="en-GB" sz="2400" dirty="0" smtClean="0"/>
              <a:t>like,” and </a:t>
            </a:r>
            <a:r>
              <a:rPr lang="en-GB" sz="2400" dirty="0"/>
              <a:t>so on. </a:t>
            </a:r>
          </a:p>
          <a:p>
            <a:pPr algn="just">
              <a:lnSpc>
                <a:spcPct val="90000"/>
              </a:lnSpc>
            </a:pPr>
            <a:r>
              <a:rPr lang="en-GB" sz="2400" dirty="0">
                <a:solidFill>
                  <a:srgbClr val="FF0000"/>
                </a:solidFill>
              </a:rPr>
              <a:t>Use (super)polite forms:</a:t>
            </a:r>
            <a:r>
              <a:rPr lang="en-GB" sz="2400" dirty="0"/>
              <a:t> “Would you mind...”,“I'd appreciate it if...”, “...if you don't mind”. </a:t>
            </a:r>
          </a:p>
          <a:p>
            <a:pPr algn="just">
              <a:lnSpc>
                <a:spcPct val="90000"/>
              </a:lnSpc>
            </a:pPr>
            <a:r>
              <a:rPr lang="en-GB" sz="2400" dirty="0">
                <a:solidFill>
                  <a:srgbClr val="FF0000"/>
                </a:solidFill>
              </a:rPr>
              <a:t>Use tag questions:</a:t>
            </a:r>
            <a:r>
              <a:rPr lang="en-GB" sz="2400" dirty="0"/>
              <a:t> “You're going to dinner, aren't you?”  </a:t>
            </a:r>
          </a:p>
          <a:p>
            <a:pPr algn="just">
              <a:lnSpc>
                <a:spcPct val="90000"/>
              </a:lnSpc>
            </a:pPr>
            <a:r>
              <a:rPr lang="en-GB" sz="2400" dirty="0">
                <a:solidFill>
                  <a:srgbClr val="FF0000"/>
                </a:solidFill>
              </a:rPr>
              <a:t>Use empty adjectives:</a:t>
            </a:r>
            <a:r>
              <a:rPr lang="en-GB" sz="2400" dirty="0"/>
              <a:t> </a:t>
            </a:r>
            <a:r>
              <a:rPr lang="en-GB" sz="2400" i="1" dirty="0">
                <a:solidFill>
                  <a:srgbClr val="A52A2A"/>
                </a:solidFill>
              </a:rPr>
              <a:t>divine, lovely, adorable</a:t>
            </a:r>
            <a:r>
              <a:rPr lang="en-GB" sz="2400" dirty="0"/>
              <a:t>, and so on </a:t>
            </a:r>
          </a:p>
          <a:p>
            <a:pPr algn="just">
              <a:lnSpc>
                <a:spcPct val="90000"/>
              </a:lnSpc>
            </a:pPr>
            <a:r>
              <a:rPr lang="en-GB" sz="2400" dirty="0">
                <a:solidFill>
                  <a:srgbClr val="FF0000"/>
                </a:solidFill>
              </a:rPr>
              <a:t>Use hypercorrect grammar and pronunciation:</a:t>
            </a:r>
            <a:r>
              <a:rPr lang="en-GB" sz="2400" dirty="0"/>
              <a:t> English prestige grammar and clear enunciation. </a:t>
            </a:r>
          </a:p>
          <a:p>
            <a:pPr algn="just">
              <a:lnSpc>
                <a:spcPct val="90000"/>
              </a:lnSpc>
            </a:pPr>
            <a:r>
              <a:rPr lang="en-GB" sz="2400" dirty="0">
                <a:solidFill>
                  <a:srgbClr val="FF0000"/>
                </a:solidFill>
              </a:rPr>
              <a:t>Use direct quotation:</a:t>
            </a:r>
            <a:r>
              <a:rPr lang="en-GB" sz="2400" dirty="0"/>
              <a:t> men paraphrase more often. </a:t>
            </a:r>
          </a:p>
          <a:p>
            <a:pPr algn="just">
              <a:lnSpc>
                <a:spcPct val="90000"/>
              </a:lnSpc>
            </a:pPr>
            <a:r>
              <a:rPr lang="en-GB" sz="2400" dirty="0">
                <a:solidFill>
                  <a:srgbClr val="FF0000"/>
                </a:solidFill>
              </a:rPr>
              <a:t>Have a special lexicon:</a:t>
            </a:r>
            <a:r>
              <a:rPr lang="en-GB" sz="2400" dirty="0"/>
              <a:t> women use more words for things like colours, men for sports. </a:t>
            </a:r>
          </a:p>
          <a:p>
            <a:pPr algn="just">
              <a:lnSpc>
                <a:spcPct val="90000"/>
              </a:lnSpc>
            </a:pPr>
            <a:r>
              <a:rPr lang="en-GB" sz="2400" dirty="0">
                <a:solidFill>
                  <a:srgbClr val="FF0000"/>
                </a:solidFill>
              </a:rPr>
              <a:t>Use question intonation in declarative statements:</a:t>
            </a:r>
            <a:r>
              <a:rPr lang="en-GB" sz="2400" dirty="0"/>
              <a:t> women make declarative statements into questions by raising the pitch of their voice at the end of a statement, expressing uncertainty. </a:t>
            </a:r>
          </a:p>
        </p:txBody>
      </p:sp>
    </p:spTree>
    <p:extLst>
      <p:ext uri="{BB962C8B-B14F-4D97-AF65-F5344CB8AC3E}">
        <p14:creationId xmlns:p14="http://schemas.microsoft.com/office/powerpoint/2010/main" val="146216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Lakoff (1975)</a:t>
            </a:r>
            <a:endParaRPr lang="en-US" dirty="0"/>
          </a:p>
        </p:txBody>
      </p:sp>
      <p:sp>
        <p:nvSpPr>
          <p:cNvPr id="4" name="Rectangle 3"/>
          <p:cNvSpPr>
            <a:spLocks noGrp="1" noChangeArrowheads="1"/>
          </p:cNvSpPr>
          <p:nvPr/>
        </p:nvSpPr>
        <p:spPr bwMode="auto">
          <a:xfrm>
            <a:off x="314960" y="1597660"/>
            <a:ext cx="11501120" cy="314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just">
              <a:lnSpc>
                <a:spcPct val="90000"/>
              </a:lnSpc>
              <a:buFontTx/>
              <a:buNone/>
            </a:pPr>
            <a:endParaRPr lang="en-GB" sz="2400" dirty="0"/>
          </a:p>
          <a:p>
            <a:pPr algn="just">
              <a:lnSpc>
                <a:spcPct val="90000"/>
              </a:lnSpc>
            </a:pPr>
            <a:r>
              <a:rPr lang="en-GB" sz="2400" dirty="0">
                <a:solidFill>
                  <a:srgbClr val="FF0000"/>
                </a:solidFill>
              </a:rPr>
              <a:t>Use “wh-” imperatives:</a:t>
            </a:r>
            <a:r>
              <a:rPr lang="en-GB" sz="2400" dirty="0"/>
              <a:t> (such as, “Why don't you open the door?”) </a:t>
            </a:r>
          </a:p>
          <a:p>
            <a:pPr algn="just">
              <a:lnSpc>
                <a:spcPct val="90000"/>
              </a:lnSpc>
            </a:pPr>
            <a:r>
              <a:rPr lang="en-GB" sz="2400" dirty="0">
                <a:solidFill>
                  <a:srgbClr val="FF0000"/>
                </a:solidFill>
              </a:rPr>
              <a:t>Speak less frequently</a:t>
            </a:r>
            <a:r>
              <a:rPr lang="en-GB" sz="2400" dirty="0"/>
              <a:t> </a:t>
            </a:r>
          </a:p>
          <a:p>
            <a:pPr algn="just">
              <a:lnSpc>
                <a:spcPct val="90000"/>
              </a:lnSpc>
            </a:pPr>
            <a:r>
              <a:rPr lang="en-GB" sz="2400" dirty="0">
                <a:solidFill>
                  <a:srgbClr val="FF0000"/>
                </a:solidFill>
              </a:rPr>
              <a:t>Overuse qualifiers:</a:t>
            </a:r>
            <a:r>
              <a:rPr lang="en-GB" sz="2400" dirty="0"/>
              <a:t> (for example, “I Think that...”)</a:t>
            </a:r>
          </a:p>
          <a:p>
            <a:pPr algn="just">
              <a:lnSpc>
                <a:spcPct val="90000"/>
              </a:lnSpc>
            </a:pPr>
            <a:r>
              <a:rPr lang="en-GB" sz="2400" dirty="0">
                <a:solidFill>
                  <a:srgbClr val="FF0000"/>
                </a:solidFill>
              </a:rPr>
              <a:t>Apologise more:</a:t>
            </a:r>
            <a:r>
              <a:rPr lang="en-GB" sz="2400" dirty="0"/>
              <a:t> (for instance, “I'm sorry, but I think that...”) </a:t>
            </a:r>
          </a:p>
          <a:p>
            <a:pPr algn="just">
              <a:lnSpc>
                <a:spcPct val="90000"/>
              </a:lnSpc>
            </a:pPr>
            <a:r>
              <a:rPr lang="en-GB" sz="2400" dirty="0">
                <a:solidFill>
                  <a:srgbClr val="FF0000"/>
                </a:solidFill>
              </a:rPr>
              <a:t>Use modal constructions:</a:t>
            </a:r>
            <a:r>
              <a:rPr lang="en-GB" sz="2400" dirty="0"/>
              <a:t> (such as </a:t>
            </a:r>
            <a:r>
              <a:rPr lang="en-GB" sz="2400" i="1" dirty="0">
                <a:solidFill>
                  <a:srgbClr val="A52A2A"/>
                </a:solidFill>
              </a:rPr>
              <a:t>can, would, should, ought</a:t>
            </a:r>
            <a:r>
              <a:rPr lang="en-GB" sz="2400" dirty="0"/>
              <a:t> - “Should we turn up the heat?”) </a:t>
            </a:r>
          </a:p>
          <a:p>
            <a:pPr algn="just">
              <a:lnSpc>
                <a:spcPct val="90000"/>
              </a:lnSpc>
            </a:pPr>
            <a:r>
              <a:rPr lang="en-GB" sz="2400" dirty="0">
                <a:solidFill>
                  <a:srgbClr val="FF0000"/>
                </a:solidFill>
              </a:rPr>
              <a:t>Avoid coarse language or expletives</a:t>
            </a:r>
            <a:r>
              <a:rPr lang="en-GB" sz="2400" dirty="0"/>
              <a:t> </a:t>
            </a:r>
          </a:p>
          <a:p>
            <a:pPr algn="just">
              <a:lnSpc>
                <a:spcPct val="90000"/>
              </a:lnSpc>
            </a:pPr>
            <a:r>
              <a:rPr lang="en-GB" sz="2400" dirty="0">
                <a:solidFill>
                  <a:srgbClr val="FF0000"/>
                </a:solidFill>
              </a:rPr>
              <a:t>Use indirect commands and requests:</a:t>
            </a:r>
            <a:r>
              <a:rPr lang="en-GB" sz="2400" dirty="0"/>
              <a:t> (for example, “My, isn't it cold in here?” - really a request to turn the heat on or close a window) </a:t>
            </a:r>
          </a:p>
          <a:p>
            <a:pPr algn="just">
              <a:lnSpc>
                <a:spcPct val="90000"/>
              </a:lnSpc>
            </a:pPr>
            <a:r>
              <a:rPr lang="en-GB" sz="2400" dirty="0">
                <a:solidFill>
                  <a:srgbClr val="FF0000"/>
                </a:solidFill>
              </a:rPr>
              <a:t>Use more intensifiers:</a:t>
            </a:r>
            <a:r>
              <a:rPr lang="en-GB" sz="2400" dirty="0"/>
              <a:t> especially </a:t>
            </a:r>
            <a:r>
              <a:rPr lang="en-GB" sz="2400" i="1" dirty="0">
                <a:solidFill>
                  <a:srgbClr val="A52A2A"/>
                </a:solidFill>
              </a:rPr>
              <a:t>so</a:t>
            </a:r>
            <a:r>
              <a:rPr lang="en-GB" sz="2400" dirty="0"/>
              <a:t> and </a:t>
            </a:r>
            <a:r>
              <a:rPr lang="en-GB" sz="2400" i="1" dirty="0">
                <a:solidFill>
                  <a:srgbClr val="A52A2A"/>
                </a:solidFill>
              </a:rPr>
              <a:t>very</a:t>
            </a:r>
            <a:r>
              <a:rPr lang="en-GB" sz="2400" dirty="0"/>
              <a:t> (for instance, “I am </a:t>
            </a:r>
            <a:r>
              <a:rPr lang="en-GB" sz="2400" i="1" dirty="0">
                <a:solidFill>
                  <a:srgbClr val="A52A2A"/>
                </a:solidFill>
              </a:rPr>
              <a:t>so</a:t>
            </a:r>
            <a:r>
              <a:rPr lang="en-GB" sz="2400" dirty="0"/>
              <a:t> glad you came!”) </a:t>
            </a:r>
          </a:p>
          <a:p>
            <a:pPr algn="just">
              <a:lnSpc>
                <a:spcPct val="90000"/>
              </a:lnSpc>
            </a:pPr>
            <a:r>
              <a:rPr lang="en-GB" sz="2400" dirty="0">
                <a:solidFill>
                  <a:srgbClr val="FF0000"/>
                </a:solidFill>
              </a:rPr>
              <a:t>Lack a sense of humour:</a:t>
            </a:r>
            <a:r>
              <a:rPr lang="en-GB" sz="2400" dirty="0"/>
              <a:t> women do not tell jokes well and often don't understand the punch line of jokes. </a:t>
            </a:r>
          </a:p>
        </p:txBody>
      </p:sp>
    </p:spTree>
    <p:extLst>
      <p:ext uri="{BB962C8B-B14F-4D97-AF65-F5344CB8AC3E}">
        <p14:creationId xmlns:p14="http://schemas.microsoft.com/office/powerpoint/2010/main" val="330075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O’Barr &amp; Atkins (1980)</a:t>
            </a:r>
            <a:endParaRPr lang="en-US" dirty="0"/>
          </a:p>
        </p:txBody>
      </p:sp>
      <p:sp>
        <p:nvSpPr>
          <p:cNvPr id="3" name="Content Placeholder 2"/>
          <p:cNvSpPr>
            <a:spLocks noGrp="1"/>
          </p:cNvSpPr>
          <p:nvPr>
            <p:ph idx="1"/>
          </p:nvPr>
        </p:nvSpPr>
        <p:spPr>
          <a:xfrm>
            <a:off x="426720" y="2190749"/>
            <a:ext cx="11257280" cy="3986213"/>
          </a:xfrm>
        </p:spPr>
        <p:txBody>
          <a:bodyPr>
            <a:normAutofit lnSpcReduction="10000"/>
          </a:bodyPr>
          <a:lstStyle/>
          <a:p>
            <a:pPr algn="just"/>
            <a:r>
              <a:rPr lang="en-US" dirty="0"/>
              <a:t>A 1980 study by </a:t>
            </a:r>
            <a:r>
              <a:rPr lang="en-US" i="1" dirty="0"/>
              <a:t>William O'Barr and Bowman Atkins </a:t>
            </a:r>
            <a:r>
              <a:rPr lang="en-US" dirty="0"/>
              <a:t>looked at courtroom cases and witnesses' speech.</a:t>
            </a:r>
          </a:p>
          <a:p>
            <a:pPr algn="just"/>
            <a:endParaRPr lang="en-US" dirty="0"/>
          </a:p>
          <a:p>
            <a:pPr algn="just"/>
            <a:r>
              <a:rPr lang="en-US" dirty="0"/>
              <a:t>Their findings </a:t>
            </a:r>
            <a:r>
              <a:rPr lang="en-US" u="sng" dirty="0"/>
              <a:t>challenge Lakoff's view of women's language</a:t>
            </a:r>
            <a:r>
              <a:rPr lang="en-US" dirty="0"/>
              <a:t>. In researching what they describe as “powerless language,” they show that language differences are based on situation-specific authority or power and not gender. </a:t>
            </a:r>
          </a:p>
          <a:p>
            <a:pPr algn="just"/>
            <a:endParaRPr lang="en-US" dirty="0"/>
          </a:p>
          <a:p>
            <a:pPr algn="just"/>
            <a:r>
              <a:rPr lang="en-US" dirty="0"/>
              <a:t>Of course, there may be social contexts where women are </a:t>
            </a:r>
            <a:r>
              <a:rPr lang="en-US" i="1" dirty="0"/>
              <a:t>(for other reasons) </a:t>
            </a:r>
            <a:r>
              <a:rPr lang="en-US" dirty="0"/>
              <a:t>more or less the same as those who lack power. But this is a far more limited claim than that made by </a:t>
            </a:r>
            <a:r>
              <a:rPr lang="en-US" dirty="0">
                <a:solidFill>
                  <a:srgbClr val="0000FF"/>
                </a:solidFill>
              </a:rPr>
              <a:t>Dale Spender, who identifies power with a male patriarchal order - the theory of dominance.</a:t>
            </a:r>
          </a:p>
          <a:p>
            <a:endParaRPr lang="en-US" dirty="0"/>
          </a:p>
        </p:txBody>
      </p:sp>
    </p:spTree>
    <p:extLst>
      <p:ext uri="{BB962C8B-B14F-4D97-AF65-F5344CB8AC3E}">
        <p14:creationId xmlns:p14="http://schemas.microsoft.com/office/powerpoint/2010/main" val="73568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O’Barr &amp; Atkins (1980)</a:t>
            </a:r>
            <a:endParaRPr lang="en-US" dirty="0"/>
          </a:p>
        </p:txBody>
      </p:sp>
      <p:sp>
        <p:nvSpPr>
          <p:cNvPr id="3" name="Content Placeholder 2"/>
          <p:cNvSpPr>
            <a:spLocks noGrp="1"/>
          </p:cNvSpPr>
          <p:nvPr>
            <p:ph idx="1"/>
          </p:nvPr>
        </p:nvSpPr>
        <p:spPr>
          <a:xfrm>
            <a:off x="426720" y="2190749"/>
            <a:ext cx="11257280" cy="4514851"/>
          </a:xfrm>
        </p:spPr>
        <p:txBody>
          <a:bodyPr>
            <a:normAutofit fontScale="92500" lnSpcReduction="20000"/>
          </a:bodyPr>
          <a:lstStyle/>
          <a:p>
            <a:pPr algn="just"/>
            <a:r>
              <a:rPr lang="en-US" sz="2400" dirty="0"/>
              <a:t>O'Barr and Atkins studied courtroom cases for 30 months, observing a broad spectrum of witnesses. </a:t>
            </a:r>
          </a:p>
          <a:p>
            <a:pPr algn="just"/>
            <a:r>
              <a:rPr lang="en-US" sz="2400" dirty="0"/>
              <a:t>They examined the witnesses for the ten basic speech differences between men and women that Robin Lakoff proposed. O'Barr and Atkins discovered that the differences that Lakoff and others supported are not necessarily the result of being a woman, but of being </a:t>
            </a:r>
            <a:r>
              <a:rPr lang="en-US" sz="2400" dirty="0" smtClean="0"/>
              <a:t>powerless…</a:t>
            </a:r>
            <a:endParaRPr lang="en-US" sz="2400" dirty="0"/>
          </a:p>
          <a:p>
            <a:pPr algn="just"/>
            <a:r>
              <a:rPr lang="en-US" sz="2400" dirty="0"/>
              <a:t>O'Barr and Atkins concluded from their study that the quoted speech patterns were </a:t>
            </a:r>
            <a:r>
              <a:rPr lang="en-US" sz="2400" dirty="0">
                <a:solidFill>
                  <a:srgbClr val="0000FF"/>
                </a:solidFill>
              </a:rPr>
              <a:t>“neither characteristic of all women nor limited only to women”. </a:t>
            </a:r>
          </a:p>
          <a:p>
            <a:pPr algn="just"/>
            <a:r>
              <a:rPr lang="en-US" sz="2400" dirty="0"/>
              <a:t>The women who used the lowest frequency of women's language traits had an unusually high status (according to the researchers). They were well-educated professionals with middle class backgrounds. </a:t>
            </a:r>
          </a:p>
          <a:p>
            <a:pPr algn="just"/>
            <a:r>
              <a:rPr lang="en-US" sz="2400" dirty="0"/>
              <a:t>A corresponding pattern was noted among the men who spoke with a low frequency of women's language traits. O'Barr and Atkins tried to emphasize that a powerful position </a:t>
            </a:r>
            <a:r>
              <a:rPr lang="en-US" sz="2400" dirty="0">
                <a:solidFill>
                  <a:srgbClr val="0000FF"/>
                </a:solidFill>
              </a:rPr>
              <a:t>“may derive from either social standing in the larger society and/or status accorded by the court”.	</a:t>
            </a:r>
          </a:p>
          <a:p>
            <a:pPr marL="0" indent="0">
              <a:buNone/>
            </a:pPr>
            <a:endParaRPr lang="en-US" sz="2800" dirty="0"/>
          </a:p>
          <a:p>
            <a:endParaRPr lang="en-US" dirty="0"/>
          </a:p>
        </p:txBody>
      </p:sp>
    </p:spTree>
    <p:extLst>
      <p:ext uri="{BB962C8B-B14F-4D97-AF65-F5344CB8AC3E}">
        <p14:creationId xmlns:p14="http://schemas.microsoft.com/office/powerpoint/2010/main" val="412351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Zimmerman &amp; West (1975)</a:t>
            </a:r>
            <a:endParaRPr lang="en-US" dirty="0"/>
          </a:p>
        </p:txBody>
      </p:sp>
      <p:sp>
        <p:nvSpPr>
          <p:cNvPr id="3" name="Content Placeholder 2"/>
          <p:cNvSpPr>
            <a:spLocks noGrp="1"/>
          </p:cNvSpPr>
          <p:nvPr>
            <p:ph idx="1"/>
          </p:nvPr>
        </p:nvSpPr>
        <p:spPr>
          <a:xfrm>
            <a:off x="233680" y="2150109"/>
            <a:ext cx="11775440" cy="4520530"/>
          </a:xfrm>
        </p:spPr>
        <p:txBody>
          <a:bodyPr>
            <a:normAutofit fontScale="92500" lnSpcReduction="20000"/>
          </a:bodyPr>
          <a:lstStyle/>
          <a:p>
            <a:pPr algn="just"/>
            <a:r>
              <a:rPr lang="en-US" dirty="0"/>
              <a:t>This is the theory that in mixed-sex conversations, </a:t>
            </a:r>
            <a:r>
              <a:rPr lang="en-US" dirty="0">
                <a:solidFill>
                  <a:srgbClr val="0000FF"/>
                </a:solidFill>
              </a:rPr>
              <a:t>men are more likely to interrupt than women. </a:t>
            </a:r>
            <a:r>
              <a:rPr lang="en-US" dirty="0"/>
              <a:t>It uses a fairly old study of a small sample of conversations, recorded by </a:t>
            </a:r>
            <a:r>
              <a:rPr lang="en-US" b="1" u="sng" dirty="0">
                <a:solidFill>
                  <a:srgbClr val="FF0000"/>
                </a:solidFill>
              </a:rPr>
              <a:t>Don Zimmerman and Candace West</a:t>
            </a:r>
            <a:r>
              <a:rPr lang="en-US" b="1" dirty="0">
                <a:solidFill>
                  <a:srgbClr val="FF0000"/>
                </a:solidFill>
              </a:rPr>
              <a:t> </a:t>
            </a:r>
            <a:r>
              <a:rPr lang="en-US" dirty="0"/>
              <a:t>at the Santa Barbara campus of the University of California in 1975. </a:t>
            </a:r>
          </a:p>
          <a:p>
            <a:pPr algn="just"/>
            <a:r>
              <a:rPr lang="en-US" dirty="0"/>
              <a:t>The subjects of the recording were white, middle class and under 35. Zimmerman and West produce in evidence 31 segments of conversation. </a:t>
            </a:r>
          </a:p>
          <a:p>
            <a:pPr algn="just"/>
            <a:r>
              <a:rPr lang="en-US" dirty="0"/>
              <a:t>They report that in 11 conversations between men and women, men used 46 interruptions, but women only two. As </a:t>
            </a:r>
            <a:r>
              <a:rPr lang="en-US" dirty="0">
                <a:solidFill>
                  <a:srgbClr val="3366FF"/>
                </a:solidFill>
              </a:rPr>
              <a:t>Geoffrey Beattie</a:t>
            </a:r>
            <a:r>
              <a:rPr lang="en-US" dirty="0"/>
              <a:t>, of Sheffield University, points out (writing in New Scientist magazine in 1982): </a:t>
            </a:r>
            <a:r>
              <a:rPr lang="en-US" b="1" dirty="0">
                <a:solidFill>
                  <a:srgbClr val="008000"/>
                </a:solidFill>
              </a:rPr>
              <a:t>"The problem with this is that you might simply have one very voluble man in the study which has a disproportionate effect on the total</a:t>
            </a:r>
            <a:r>
              <a:rPr lang="en-US" b="1" dirty="0" smtClean="0">
                <a:solidFill>
                  <a:srgbClr val="008000"/>
                </a:solidFill>
              </a:rPr>
              <a:t>.”</a:t>
            </a:r>
            <a:r>
              <a:rPr lang="en-US" b="1" dirty="0" smtClean="0"/>
              <a:t> </a:t>
            </a:r>
            <a:endParaRPr lang="en-US" b="1" dirty="0"/>
          </a:p>
          <a:p>
            <a:pPr algn="just"/>
            <a:r>
              <a:rPr lang="en-US" dirty="0"/>
              <a:t>From their </a:t>
            </a:r>
            <a:r>
              <a:rPr lang="en-US" dirty="0" smtClean="0"/>
              <a:t>small </a:t>
            </a:r>
            <a:r>
              <a:rPr lang="en-US" dirty="0"/>
              <a:t>(possibly unrepresentative) sample, Zimmerman and West conclude that, </a:t>
            </a:r>
            <a:r>
              <a:rPr lang="en-US" dirty="0">
                <a:solidFill>
                  <a:srgbClr val="3366FF"/>
                </a:solidFill>
              </a:rPr>
              <a:t>since men interrupt more often, then they are dominating or attempting to do so.</a:t>
            </a:r>
            <a:r>
              <a:rPr lang="en-US" dirty="0"/>
              <a:t> </a:t>
            </a:r>
          </a:p>
          <a:p>
            <a:pPr algn="just"/>
            <a:r>
              <a:rPr lang="en-US" dirty="0"/>
              <a:t>But this need not follow, as Beattie goes on to show: </a:t>
            </a:r>
            <a:r>
              <a:rPr lang="en-US" b="1" dirty="0">
                <a:solidFill>
                  <a:srgbClr val="008000"/>
                </a:solidFill>
              </a:rPr>
              <a:t>"Why do interruptions necessarily reflect dominance? Can interruptions not arise from other sources? Do some interruptions not reflect interest and involvement?"</a:t>
            </a:r>
          </a:p>
          <a:p>
            <a:endParaRPr lang="en-US" dirty="0"/>
          </a:p>
        </p:txBody>
      </p:sp>
    </p:spTree>
    <p:extLst>
      <p:ext uri="{BB962C8B-B14F-4D97-AF65-F5344CB8AC3E}">
        <p14:creationId xmlns:p14="http://schemas.microsoft.com/office/powerpoint/2010/main" val="904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Beattie Opposes Zimmerman &amp; West</a:t>
            </a:r>
            <a:endParaRPr lang="en-US" dirty="0"/>
          </a:p>
        </p:txBody>
      </p:sp>
      <p:sp>
        <p:nvSpPr>
          <p:cNvPr id="3" name="Content Placeholder 2"/>
          <p:cNvSpPr>
            <a:spLocks noGrp="1"/>
          </p:cNvSpPr>
          <p:nvPr>
            <p:ph idx="1"/>
          </p:nvPr>
        </p:nvSpPr>
        <p:spPr/>
        <p:txBody>
          <a:bodyPr>
            <a:normAutofit fontScale="92500"/>
          </a:bodyPr>
          <a:lstStyle/>
          <a:p>
            <a:pPr algn="just"/>
            <a:r>
              <a:rPr lang="en-US" dirty="0"/>
              <a:t>Geoffrey Beattie claims to have recorded some 10 hours of tutorial discussion and some 557 interruptions (compared with 55 recorded by Zimmerman and West). </a:t>
            </a:r>
          </a:p>
          <a:p>
            <a:pPr algn="just"/>
            <a:endParaRPr lang="en-US" dirty="0"/>
          </a:p>
          <a:p>
            <a:pPr algn="just"/>
            <a:r>
              <a:rPr lang="en-US" dirty="0"/>
              <a:t>Beattie found that women and men interrupted with more or less equal frequency (men 34.1, women 33.8) - so men did interrupt more, but by a margin so slight as not to be statistically significant. </a:t>
            </a:r>
          </a:p>
          <a:p>
            <a:pPr algn="just"/>
            <a:endParaRPr lang="en-US" dirty="0"/>
          </a:p>
          <a:p>
            <a:pPr algn="just"/>
            <a:r>
              <a:rPr lang="en-US" dirty="0"/>
              <a:t>Yet Beattie's findings are not quoted so often as those of Zimmerman and West. Why is this? Because they do not fit what someone wanted to show? Or because Beattie's work is in some other way less valuable?</a:t>
            </a:r>
          </a:p>
          <a:p>
            <a:endParaRPr lang="en-US" dirty="0"/>
          </a:p>
        </p:txBody>
      </p:sp>
    </p:spTree>
    <p:extLst>
      <p:ext uri="{BB962C8B-B14F-4D97-AF65-F5344CB8AC3E}">
        <p14:creationId xmlns:p14="http://schemas.microsoft.com/office/powerpoint/2010/main" val="2906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Dale Spender</a:t>
            </a:r>
            <a:endParaRPr lang="en-US" dirty="0"/>
          </a:p>
        </p:txBody>
      </p:sp>
      <p:sp>
        <p:nvSpPr>
          <p:cNvPr id="3" name="Content Placeholder 2"/>
          <p:cNvSpPr>
            <a:spLocks noGrp="1"/>
          </p:cNvSpPr>
          <p:nvPr>
            <p:ph idx="1"/>
          </p:nvPr>
        </p:nvSpPr>
        <p:spPr>
          <a:xfrm>
            <a:off x="355600" y="1957069"/>
            <a:ext cx="11226800" cy="4484371"/>
          </a:xfrm>
        </p:spPr>
        <p:txBody>
          <a:bodyPr>
            <a:normAutofit/>
          </a:bodyPr>
          <a:lstStyle/>
          <a:p>
            <a:pPr algn="just"/>
            <a:r>
              <a:rPr lang="en-US" sz="3600" dirty="0">
                <a:solidFill>
                  <a:srgbClr val="3366FF"/>
                </a:solidFill>
              </a:rPr>
              <a:t>Dale Spender </a:t>
            </a:r>
            <a:r>
              <a:rPr lang="en-US" sz="3600" dirty="0"/>
              <a:t>advocates a </a:t>
            </a:r>
            <a:r>
              <a:rPr lang="en-US" sz="3600" u="sng" dirty="0"/>
              <a:t>radical view</a:t>
            </a:r>
            <a:r>
              <a:rPr lang="en-US" sz="3600" dirty="0"/>
              <a:t> of language as </a:t>
            </a:r>
            <a:r>
              <a:rPr lang="en-US" sz="3600" dirty="0" smtClean="0"/>
              <a:t>‘</a:t>
            </a:r>
            <a:r>
              <a:rPr lang="en-US" sz="3600" b="1" i="1" dirty="0" smtClean="0">
                <a:solidFill>
                  <a:srgbClr val="3366FF"/>
                </a:solidFill>
              </a:rPr>
              <a:t>embodying </a:t>
            </a:r>
            <a:r>
              <a:rPr lang="en-US" sz="3600" b="1" i="1" dirty="0">
                <a:solidFill>
                  <a:srgbClr val="3366FF"/>
                </a:solidFill>
              </a:rPr>
              <a:t>structures that sustain male power</a:t>
            </a:r>
            <a:r>
              <a:rPr lang="en-US" sz="3600" b="1" i="1" dirty="0" smtClean="0">
                <a:solidFill>
                  <a:srgbClr val="3366FF"/>
                </a:solidFill>
              </a:rPr>
              <a:t>.’</a:t>
            </a:r>
            <a:r>
              <a:rPr lang="en-US" sz="3600" dirty="0" smtClean="0"/>
              <a:t> </a:t>
            </a:r>
            <a:r>
              <a:rPr lang="en-US" sz="3600" dirty="0"/>
              <a:t>She refers to the work of Zimmerman and West, to the view of the male as norm and to her own idea of </a:t>
            </a:r>
            <a:r>
              <a:rPr lang="en-US" sz="3600" dirty="0" smtClean="0"/>
              <a:t>‘</a:t>
            </a:r>
            <a:r>
              <a:rPr lang="en-US" sz="3600" b="1" dirty="0" smtClean="0">
                <a:solidFill>
                  <a:srgbClr val="FF0000"/>
                </a:solidFill>
              </a:rPr>
              <a:t>patriarchal </a:t>
            </a:r>
            <a:r>
              <a:rPr lang="en-US" sz="3600" b="1" dirty="0">
                <a:solidFill>
                  <a:srgbClr val="FF0000"/>
                </a:solidFill>
              </a:rPr>
              <a:t>order</a:t>
            </a:r>
            <a:r>
              <a:rPr lang="en-US" sz="3600" dirty="0" smtClean="0"/>
              <a:t>.’ </a:t>
            </a:r>
            <a:r>
              <a:rPr lang="en-US" sz="3600" dirty="0"/>
              <a:t>She claims that it is especially difficult to challenge this power system, since the way that we think of the world is part of, and reinforces, this </a:t>
            </a:r>
            <a:r>
              <a:rPr lang="en-US" sz="3600" b="1" dirty="0">
                <a:solidFill>
                  <a:srgbClr val="FF0000"/>
                </a:solidFill>
              </a:rPr>
              <a:t>male </a:t>
            </a:r>
            <a:r>
              <a:rPr lang="en-US" sz="3600" b="1" dirty="0" smtClean="0">
                <a:solidFill>
                  <a:srgbClr val="FF0000"/>
                </a:solidFill>
              </a:rPr>
              <a:t>power</a:t>
            </a:r>
            <a:r>
              <a:rPr lang="en-US" sz="3600" b="1" dirty="0">
                <a:solidFill>
                  <a:srgbClr val="FF0000"/>
                </a:solidFill>
              </a:rPr>
              <a:t>.</a:t>
            </a:r>
            <a:r>
              <a:rPr lang="en-US" sz="3200" b="1" dirty="0">
                <a:solidFill>
                  <a:srgbClr val="008000"/>
                </a:solidFill>
              </a:rPr>
              <a:t>	</a:t>
            </a:r>
          </a:p>
          <a:p>
            <a:endParaRPr lang="en-US" dirty="0"/>
          </a:p>
        </p:txBody>
      </p:sp>
    </p:spTree>
    <p:extLst>
      <p:ext uri="{BB962C8B-B14F-4D97-AF65-F5344CB8AC3E}">
        <p14:creationId xmlns:p14="http://schemas.microsoft.com/office/powerpoint/2010/main" val="59121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7ADD9"/>
          </a:solidFill>
        </p:spPr>
        <p:txBody>
          <a:bodyPr>
            <a:noAutofit/>
          </a:bodyPr>
          <a:lstStyle/>
          <a:p>
            <a:r>
              <a:rPr lang="en-US" sz="2200" dirty="0" smtClean="0">
                <a:solidFill>
                  <a:schemeClr val="tx1"/>
                </a:solidFill>
              </a:rPr>
              <a:t>‘Woman herself recognises that the world is masculine on the whole; those who fashioned it, ruled it, and still dominate it today are men.’  - </a:t>
            </a:r>
            <a:r>
              <a:rPr lang="en-US" sz="2200" i="1" dirty="0" smtClean="0">
                <a:solidFill>
                  <a:schemeClr val="tx1"/>
                </a:solidFill>
              </a:rPr>
              <a:t>Simone de Beauvoir </a:t>
            </a:r>
            <a:r>
              <a:rPr lang="en-US" sz="2200" dirty="0" smtClean="0">
                <a:solidFill>
                  <a:schemeClr val="tx1"/>
                </a:solidFill>
              </a:rPr>
              <a:t>(1952)</a:t>
            </a:r>
            <a:endParaRPr lang="en-US" sz="2200" dirty="0">
              <a:solidFill>
                <a:schemeClr val="tx1"/>
              </a:solidFill>
            </a:endParaRPr>
          </a:p>
        </p:txBody>
      </p:sp>
      <p:sp>
        <p:nvSpPr>
          <p:cNvPr id="3" name="Content Placeholder 2"/>
          <p:cNvSpPr>
            <a:spLocks noGrp="1"/>
          </p:cNvSpPr>
          <p:nvPr>
            <p:ph idx="1"/>
          </p:nvPr>
        </p:nvSpPr>
        <p:spPr>
          <a:solidFill>
            <a:schemeClr val="bg1">
              <a:lumMod val="85000"/>
            </a:schemeClr>
          </a:solidFill>
        </p:spPr>
        <p:txBody>
          <a:bodyPr>
            <a:normAutofit/>
          </a:bodyPr>
          <a:lstStyle/>
          <a:p>
            <a:pPr algn="ctr"/>
            <a:r>
              <a:rPr lang="en-US" dirty="0" smtClean="0">
                <a:solidFill>
                  <a:srgbClr val="660066"/>
                </a:solidFill>
              </a:rPr>
              <a:t>In the 1960s, American feminists took the questioning of women’s role in society into the field of language. </a:t>
            </a:r>
          </a:p>
          <a:p>
            <a:pPr marL="0" indent="0" algn="ctr">
              <a:buNone/>
            </a:pPr>
            <a:endParaRPr lang="en-US" dirty="0">
              <a:solidFill>
                <a:srgbClr val="FF0000"/>
              </a:solidFill>
            </a:endParaRPr>
          </a:p>
          <a:p>
            <a:pPr algn="ctr"/>
            <a:r>
              <a:rPr lang="en-US" dirty="0" smtClean="0">
                <a:solidFill>
                  <a:srgbClr val="3366FF"/>
                </a:solidFill>
              </a:rPr>
              <a:t>They drew attention to the ways in which language both reflects and encourages perceptions of gender differences. </a:t>
            </a:r>
          </a:p>
          <a:p>
            <a:pPr marL="0" indent="0" algn="ctr">
              <a:buNone/>
            </a:pPr>
            <a:endParaRPr lang="en-US" dirty="0" smtClean="0">
              <a:solidFill>
                <a:srgbClr val="3366FF"/>
              </a:solidFill>
            </a:endParaRPr>
          </a:p>
          <a:p>
            <a:pPr algn="ctr"/>
            <a:r>
              <a:rPr lang="en-US" dirty="0" smtClean="0">
                <a:solidFill>
                  <a:srgbClr val="008000"/>
                </a:solidFill>
              </a:rPr>
              <a:t>They also considered the wider field of communication between men and women, and how issues of language have contributed towards women’s feelings of powerlessness. </a:t>
            </a:r>
            <a:endParaRPr lang="en-US" dirty="0">
              <a:solidFill>
                <a:srgbClr val="008000"/>
              </a:solidFill>
            </a:endParaRPr>
          </a:p>
        </p:txBody>
      </p:sp>
    </p:spTree>
    <p:extLst>
      <p:ext uri="{BB962C8B-B14F-4D97-AF65-F5344CB8AC3E}">
        <p14:creationId xmlns:p14="http://schemas.microsoft.com/office/powerpoint/2010/main" val="296989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Pamela Fishman</a:t>
            </a:r>
            <a:endParaRPr lang="en-US" dirty="0"/>
          </a:p>
        </p:txBody>
      </p:sp>
      <p:sp>
        <p:nvSpPr>
          <p:cNvPr id="3" name="Content Placeholder 2"/>
          <p:cNvSpPr>
            <a:spLocks noGrp="1"/>
          </p:cNvSpPr>
          <p:nvPr>
            <p:ph idx="1"/>
          </p:nvPr>
        </p:nvSpPr>
        <p:spPr>
          <a:xfrm>
            <a:off x="1280160" y="2190749"/>
            <a:ext cx="9628632" cy="4423411"/>
          </a:xfrm>
        </p:spPr>
        <p:txBody>
          <a:bodyPr>
            <a:normAutofit/>
          </a:bodyPr>
          <a:lstStyle/>
          <a:p>
            <a:pPr algn="just"/>
            <a:r>
              <a:rPr lang="en-US" dirty="0"/>
              <a:t>Pamela Fishman argues in Interaction: ‘the Work Women Do’ (1983) that </a:t>
            </a:r>
            <a:r>
              <a:rPr lang="en-US" i="1" dirty="0">
                <a:solidFill>
                  <a:srgbClr val="FF0000"/>
                </a:solidFill>
              </a:rPr>
              <a:t>conversation between the sexes sometimes fails, not because of anything inherent in the way women talk, but because of how men respond, or don't respond. </a:t>
            </a:r>
            <a:endParaRPr lang="en-US" dirty="0"/>
          </a:p>
          <a:p>
            <a:pPr algn="just"/>
            <a:r>
              <a:rPr lang="en-US" dirty="0"/>
              <a:t>In Conversational Insecurity (1990) Fishman questions Robin Lakoff's theories. Lakoff suggests that asking questions shows women's insecurity and hesitancy in communication, whereas Fishman looks at questions as an attribute of interactions: </a:t>
            </a:r>
          </a:p>
          <a:p>
            <a:pPr algn="just"/>
            <a:r>
              <a:rPr lang="en-US" dirty="0"/>
              <a:t>Women ask questions because of the power of these, not because of their personality weaknesses. </a:t>
            </a:r>
            <a:r>
              <a:rPr lang="en-US" b="1" dirty="0">
                <a:solidFill>
                  <a:srgbClr val="008000"/>
                </a:solidFill>
              </a:rPr>
              <a:t>Fishman also claims that in mixed-sex language interactions, men speak on average for twice as long as women.</a:t>
            </a:r>
          </a:p>
          <a:p>
            <a:endParaRPr lang="en-US" dirty="0"/>
          </a:p>
        </p:txBody>
      </p:sp>
    </p:spTree>
    <p:extLst>
      <p:ext uri="{BB962C8B-B14F-4D97-AF65-F5344CB8AC3E}">
        <p14:creationId xmlns:p14="http://schemas.microsoft.com/office/powerpoint/2010/main" val="158539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Deborah Tannen (1990)</a:t>
            </a:r>
            <a:endParaRPr lang="en-US" dirty="0"/>
          </a:p>
        </p:txBody>
      </p:sp>
      <p:sp>
        <p:nvSpPr>
          <p:cNvPr id="3" name="Content Placeholder 2"/>
          <p:cNvSpPr>
            <a:spLocks noGrp="1"/>
          </p:cNvSpPr>
          <p:nvPr>
            <p:ph idx="1"/>
          </p:nvPr>
        </p:nvSpPr>
        <p:spPr>
          <a:xfrm>
            <a:off x="1280160" y="1879601"/>
            <a:ext cx="9628632" cy="4836160"/>
          </a:xfrm>
        </p:spPr>
        <p:txBody>
          <a:bodyPr>
            <a:normAutofit/>
          </a:bodyPr>
          <a:lstStyle/>
          <a:p>
            <a:pPr algn="ctr"/>
            <a:r>
              <a:rPr lang="en-GB" sz="2000" dirty="0"/>
              <a:t>Deborah Tannen </a:t>
            </a:r>
            <a:r>
              <a:rPr lang="en-GB" sz="2000" b="1" dirty="0">
                <a:solidFill>
                  <a:srgbClr val="0000FF"/>
                </a:solidFill>
              </a:rPr>
              <a:t>(Difference Theory)</a:t>
            </a:r>
            <a:r>
              <a:rPr lang="en-GB" sz="2000" dirty="0"/>
              <a:t> has summarized her book </a:t>
            </a:r>
            <a:r>
              <a:rPr lang="en-GB" sz="2000" i="1" dirty="0"/>
              <a:t>You Just Don't Understand</a:t>
            </a:r>
            <a:r>
              <a:rPr lang="en-GB" sz="2000" dirty="0"/>
              <a:t> in an article in which she represents male and female language use in a series of </a:t>
            </a:r>
            <a:r>
              <a:rPr lang="en-GB" sz="2000" b="1" i="1" dirty="0"/>
              <a:t>six contrasts</a:t>
            </a:r>
            <a:r>
              <a:rPr lang="en-GB" sz="2000" dirty="0"/>
              <a:t>. These are: </a:t>
            </a:r>
            <a:endParaRPr lang="en-GB" sz="2000" dirty="0" smtClean="0"/>
          </a:p>
          <a:p>
            <a:pPr algn="ctr"/>
            <a:r>
              <a:rPr lang="en-GB" dirty="0" smtClean="0"/>
              <a:t>Status </a:t>
            </a:r>
            <a:r>
              <a:rPr lang="en-GB" dirty="0"/>
              <a:t>vs. Support </a:t>
            </a:r>
          </a:p>
          <a:p>
            <a:pPr algn="ctr"/>
            <a:r>
              <a:rPr lang="en-GB" dirty="0"/>
              <a:t>Independence vs. Intimacy </a:t>
            </a:r>
          </a:p>
          <a:p>
            <a:pPr algn="ctr"/>
            <a:r>
              <a:rPr lang="en-GB" dirty="0"/>
              <a:t>Advice vs. Understanding </a:t>
            </a:r>
          </a:p>
          <a:p>
            <a:pPr algn="ctr"/>
            <a:r>
              <a:rPr lang="en-GB" dirty="0"/>
              <a:t>Information vs. Feelings </a:t>
            </a:r>
          </a:p>
          <a:p>
            <a:pPr algn="ctr"/>
            <a:r>
              <a:rPr lang="en-GB" dirty="0"/>
              <a:t>Orders vs. Proposals </a:t>
            </a:r>
          </a:p>
          <a:p>
            <a:pPr algn="ctr"/>
            <a:r>
              <a:rPr lang="en-GB" dirty="0"/>
              <a:t>Conflict vs. Compromise </a:t>
            </a:r>
          </a:p>
          <a:p>
            <a:endParaRPr lang="en-US" dirty="0"/>
          </a:p>
        </p:txBody>
      </p:sp>
    </p:spTree>
    <p:extLst>
      <p:ext uri="{BB962C8B-B14F-4D97-AF65-F5344CB8AC3E}">
        <p14:creationId xmlns:p14="http://schemas.microsoft.com/office/powerpoint/2010/main" val="92305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2431588651"/>
              </p:ext>
            </p:extLst>
          </p:nvPr>
        </p:nvGraphicFramePr>
        <p:xfrm>
          <a:off x="0" y="1"/>
          <a:ext cx="12192000" cy="6857999"/>
        </p:xfrm>
        <a:graphic>
          <a:graphicData uri="http://schemas.openxmlformats.org/drawingml/2006/table">
            <a:tbl>
              <a:tblPr firstRow="1" bandRow="1">
                <a:tableStyleId>{5C22544A-7EE6-4342-B048-85BDC9FD1C3A}</a:tableStyleId>
              </a:tblPr>
              <a:tblGrid>
                <a:gridCol w="3596353"/>
                <a:gridCol w="8595647"/>
              </a:tblGrid>
              <a:tr h="491228">
                <a:tc>
                  <a:txBody>
                    <a:bodyPr/>
                    <a:lstStyle/>
                    <a:p>
                      <a:r>
                        <a:rPr lang="en-US" sz="1800" dirty="0" smtClean="0">
                          <a:solidFill>
                            <a:schemeClr val="tx1"/>
                          </a:solidFill>
                        </a:rPr>
                        <a:t>Pairing</a:t>
                      </a:r>
                      <a:endParaRPr lang="en-US" sz="1800" dirty="0">
                        <a:solidFill>
                          <a:schemeClr val="tx1"/>
                        </a:solidFill>
                      </a:endParaRPr>
                    </a:p>
                  </a:txBody>
                  <a:tcPr/>
                </a:tc>
                <a:tc>
                  <a:txBody>
                    <a:bodyPr/>
                    <a:lstStyle/>
                    <a:p>
                      <a:pPr algn="just"/>
                      <a:r>
                        <a:rPr lang="en-US" sz="1800" dirty="0" smtClean="0">
                          <a:solidFill>
                            <a:schemeClr val="tx1"/>
                          </a:solidFill>
                        </a:rPr>
                        <a:t>Differences</a:t>
                      </a:r>
                      <a:endParaRPr lang="en-US" sz="1800" dirty="0">
                        <a:solidFill>
                          <a:schemeClr val="tx1"/>
                        </a:solidFill>
                      </a:endParaRPr>
                    </a:p>
                  </a:txBody>
                  <a:tcPr/>
                </a:tc>
              </a:tr>
              <a:tr h="1589430">
                <a:tc>
                  <a:txBody>
                    <a:bodyPr/>
                    <a:lstStyle/>
                    <a:p>
                      <a:pPr indent="0">
                        <a:lnSpc>
                          <a:spcPct val="100000"/>
                        </a:lnSpc>
                      </a:pPr>
                      <a:r>
                        <a:rPr lang="en-US" sz="1800" dirty="0" smtClean="0">
                          <a:latin typeface="+mj-lt"/>
                        </a:rPr>
                        <a:t>Status</a:t>
                      </a:r>
                      <a:r>
                        <a:rPr lang="en-US" sz="1800" baseline="0" dirty="0" smtClean="0">
                          <a:latin typeface="+mj-lt"/>
                        </a:rPr>
                        <a:t> Vs. Support</a:t>
                      </a:r>
                      <a:endParaRPr lang="en-US" sz="1800" dirty="0">
                        <a:latin typeface="+mj-lt"/>
                      </a:endParaRPr>
                    </a:p>
                  </a:txBody>
                  <a:tcPr/>
                </a:tc>
                <a:tc>
                  <a:txBody>
                    <a:bodyPr/>
                    <a:lstStyle/>
                    <a:p>
                      <a:pPr indent="0" algn="just">
                        <a:lnSpc>
                          <a:spcPct val="100000"/>
                        </a:lnSpc>
                      </a:pPr>
                      <a:r>
                        <a:rPr lang="en-GB" sz="1800" dirty="0" smtClean="0">
                          <a:latin typeface="+mj-lt"/>
                          <a:cs typeface="Century Schoolbook"/>
                        </a:rPr>
                        <a:t>Men grow up in a world in which conversation is competitive - they seek to achieve the upper hand or to prevent others from dominating them. For women, talking is often a way to gain confirmation and support for their ideas. Men see the world as a place where people try to gain status and keep it. Women see the world as ‘a network of connections seeking support and consensus.’ </a:t>
                      </a:r>
                    </a:p>
                  </a:txBody>
                  <a:tcPr/>
                </a:tc>
              </a:tr>
              <a:tr h="1389018">
                <a:tc>
                  <a:txBody>
                    <a:bodyPr/>
                    <a:lstStyle/>
                    <a:p>
                      <a:pPr indent="0">
                        <a:lnSpc>
                          <a:spcPct val="100000"/>
                        </a:lnSpc>
                      </a:pPr>
                      <a:r>
                        <a:rPr lang="en-US" sz="1800" dirty="0" smtClean="0">
                          <a:latin typeface="+mj-lt"/>
                        </a:rPr>
                        <a:t>Independence Vs. Intimac</a:t>
                      </a:r>
                      <a:r>
                        <a:rPr lang="en-US" sz="1800" baseline="0" dirty="0" smtClean="0">
                          <a:latin typeface="+mj-lt"/>
                        </a:rPr>
                        <a:t>y</a:t>
                      </a:r>
                      <a:endParaRPr lang="en-US" sz="1800" dirty="0">
                        <a:latin typeface="+mj-lt"/>
                      </a:endParaRPr>
                    </a:p>
                  </a:txBody>
                  <a:tcPr/>
                </a:tc>
                <a:tc>
                  <a:txBody>
                    <a:bodyPr/>
                    <a:lstStyle/>
                    <a:p>
                      <a:pPr indent="0">
                        <a:lnSpc>
                          <a:spcPct val="100000"/>
                        </a:lnSpc>
                      </a:pPr>
                      <a:r>
                        <a:rPr lang="en-GB" sz="1800" dirty="0" smtClean="0">
                          <a:latin typeface="+mj-lt"/>
                          <a:cs typeface="Century Schoolbook"/>
                        </a:rPr>
                        <a:t>Women often think in terms of closeness and support, and struggle to preserve intimacy. Men, concerned with status, tend to focus more on independence. These traits can lead women and men to starkly different views of the same situation. </a:t>
                      </a:r>
                    </a:p>
                    <a:p>
                      <a:pPr indent="0" algn="just">
                        <a:lnSpc>
                          <a:spcPct val="100000"/>
                        </a:lnSpc>
                      </a:pPr>
                      <a:endParaRPr lang="en-US" sz="1800" dirty="0">
                        <a:latin typeface="+mj-lt"/>
                      </a:endParaRPr>
                    </a:p>
                  </a:txBody>
                  <a:tcPr/>
                </a:tc>
              </a:tr>
              <a:tr h="491228">
                <a:tc>
                  <a:txBody>
                    <a:bodyPr/>
                    <a:lstStyle/>
                    <a:p>
                      <a:pPr indent="0">
                        <a:lnSpc>
                          <a:spcPct val="100000"/>
                        </a:lnSpc>
                      </a:pPr>
                      <a:r>
                        <a:rPr lang="en-US" sz="1800" dirty="0" smtClean="0">
                          <a:latin typeface="+mj-lt"/>
                        </a:rPr>
                        <a:t>Advice Vs. Understanding</a:t>
                      </a:r>
                      <a:r>
                        <a:rPr lang="en-US" sz="1800" baseline="0" dirty="0" smtClean="0">
                          <a:latin typeface="+mj-lt"/>
                        </a:rPr>
                        <a:t> </a:t>
                      </a:r>
                      <a:endParaRPr lang="en-US" sz="1800" dirty="0">
                        <a:latin typeface="+mj-lt"/>
                      </a:endParaRPr>
                    </a:p>
                  </a:txBody>
                  <a:tcPr/>
                </a:tc>
                <a:tc>
                  <a:txBody>
                    <a:bodyPr/>
                    <a:lstStyle/>
                    <a:p>
                      <a:pPr indent="0" algn="just">
                        <a:lnSpc>
                          <a:spcPct val="100000"/>
                        </a:lnSpc>
                      </a:pPr>
                      <a:r>
                        <a:rPr lang="en-US" sz="1800" kern="1200" dirty="0" smtClean="0">
                          <a:solidFill>
                            <a:schemeClr val="dk1"/>
                          </a:solidFill>
                          <a:latin typeface="+mn-lt"/>
                          <a:ea typeface="+mn-ea"/>
                          <a:cs typeface="+mn-cs"/>
                        </a:rPr>
                        <a:t>Deborah Tannen claims that, to many men a complaint is a challenge to find a solution.</a:t>
                      </a:r>
                      <a:endParaRPr lang="en-US" sz="1800" dirty="0">
                        <a:latin typeface="+mj-lt"/>
                      </a:endParaRPr>
                    </a:p>
                  </a:txBody>
                  <a:tcPr/>
                </a:tc>
              </a:tr>
              <a:tr h="1071528">
                <a:tc>
                  <a:txBody>
                    <a:bodyPr/>
                    <a:lstStyle/>
                    <a:p>
                      <a:pPr indent="0">
                        <a:lnSpc>
                          <a:spcPct val="100000"/>
                        </a:lnSpc>
                      </a:pPr>
                      <a:r>
                        <a:rPr lang="en-US" sz="1800" dirty="0" smtClean="0">
                          <a:latin typeface="+mj-lt"/>
                        </a:rPr>
                        <a:t>Information</a:t>
                      </a:r>
                      <a:r>
                        <a:rPr lang="en-US" sz="1800" baseline="0" dirty="0" smtClean="0">
                          <a:latin typeface="+mj-lt"/>
                        </a:rPr>
                        <a:t> Vs. Feelings</a:t>
                      </a:r>
                      <a:endParaRPr lang="en-US" sz="1800" dirty="0">
                        <a:latin typeface="+mj-lt"/>
                      </a:endParaRPr>
                    </a:p>
                  </a:txBody>
                  <a:tcPr/>
                </a:tc>
                <a:tc>
                  <a:txBody>
                    <a:bodyPr/>
                    <a:lstStyle/>
                    <a:p>
                      <a:pPr indent="0" algn="just">
                        <a:lnSpc>
                          <a:spcPct val="100000"/>
                        </a:lnSpc>
                      </a:pPr>
                      <a:r>
                        <a:rPr lang="en-US" sz="1800" kern="1200" dirty="0" smtClean="0">
                          <a:solidFill>
                            <a:schemeClr val="dk1"/>
                          </a:solidFill>
                          <a:latin typeface="+mn-lt"/>
                          <a:ea typeface="+mn-ea"/>
                          <a:cs typeface="+mn-cs"/>
                        </a:rPr>
                        <a:t>Historically, men's concerns were seen as more important than those of women, but today this situation may be reversed so that the giving of information and brevity of speech are considered of less value than sharing of emotions and elaboration.</a:t>
                      </a:r>
                      <a:endParaRPr lang="en-US" sz="1800" dirty="0">
                        <a:latin typeface="+mj-lt"/>
                      </a:endParaRPr>
                    </a:p>
                  </a:txBody>
                  <a:tcPr/>
                </a:tc>
              </a:tr>
              <a:tr h="754039">
                <a:tc>
                  <a:txBody>
                    <a:bodyPr/>
                    <a:lstStyle/>
                    <a:p>
                      <a:pPr indent="0">
                        <a:lnSpc>
                          <a:spcPct val="100000"/>
                        </a:lnSpc>
                      </a:pPr>
                      <a:r>
                        <a:rPr lang="en-US" sz="1800" dirty="0" smtClean="0">
                          <a:latin typeface="+mj-lt"/>
                        </a:rPr>
                        <a:t>Orders Vs.</a:t>
                      </a:r>
                      <a:r>
                        <a:rPr lang="en-US" sz="1800" baseline="0" dirty="0" smtClean="0">
                          <a:latin typeface="+mj-lt"/>
                        </a:rPr>
                        <a:t> Proposals</a:t>
                      </a:r>
                      <a:endParaRPr lang="en-US" sz="1800" dirty="0">
                        <a:latin typeface="+mj-lt"/>
                      </a:endParaRPr>
                    </a:p>
                  </a:txBody>
                  <a:tcPr/>
                </a:tc>
                <a:tc>
                  <a:txBody>
                    <a:bodyPr/>
                    <a:lstStyle/>
                    <a:p>
                      <a:pPr indent="0" algn="just">
                        <a:lnSpc>
                          <a:spcPct val="100000"/>
                        </a:lnSpc>
                      </a:pPr>
                      <a:r>
                        <a:rPr lang="en-US" sz="1800" kern="1200" dirty="0" smtClean="0">
                          <a:solidFill>
                            <a:schemeClr val="dk1"/>
                          </a:solidFill>
                          <a:latin typeface="+mn-lt"/>
                          <a:ea typeface="+mn-ea"/>
                          <a:cs typeface="+mn-cs"/>
                        </a:rPr>
                        <a:t>Women often suggest that people do things in indirect ways - “let's”, “why don't we?” or “wouldn't it be good, if we...?” Men may use, and prefer to hear, a direct imperative.</a:t>
                      </a:r>
                      <a:endParaRPr lang="en-US" sz="1800" dirty="0">
                        <a:latin typeface="+mj-lt"/>
                      </a:endParaRPr>
                    </a:p>
                  </a:txBody>
                  <a:tcPr/>
                </a:tc>
              </a:tr>
              <a:tr h="1071528">
                <a:tc>
                  <a:txBody>
                    <a:bodyPr/>
                    <a:lstStyle/>
                    <a:p>
                      <a:pPr indent="0">
                        <a:lnSpc>
                          <a:spcPct val="100000"/>
                        </a:lnSpc>
                      </a:pPr>
                      <a:r>
                        <a:rPr lang="en-US" sz="1800" dirty="0" smtClean="0">
                          <a:latin typeface="+mj-lt"/>
                        </a:rPr>
                        <a:t>Conflict Vs. Compromise</a:t>
                      </a:r>
                      <a:endParaRPr lang="en-US" sz="1800" dirty="0">
                        <a:latin typeface="+mj-lt"/>
                      </a:endParaRPr>
                    </a:p>
                  </a:txBody>
                  <a:tcPr/>
                </a:tc>
                <a:tc>
                  <a:txBody>
                    <a:bodyPr/>
                    <a:lstStyle/>
                    <a:p>
                      <a:pPr indent="0" algn="just">
                        <a:lnSpc>
                          <a:spcPct val="100000"/>
                        </a:lnSpc>
                      </a:pPr>
                      <a:r>
                        <a:rPr lang="en-US" sz="1800" kern="1200" dirty="0" smtClean="0">
                          <a:solidFill>
                            <a:schemeClr val="dk1"/>
                          </a:solidFill>
                          <a:latin typeface="+mn-lt"/>
                          <a:ea typeface="+mn-ea"/>
                          <a:cs typeface="+mn-cs"/>
                        </a:rPr>
                        <a:t>“In trying to prevent fights,” writes Professor Tannen “some women refuse to oppose the will of others openly. But sometimes it's far more effective for a woman to assert herself, even at the risk of conflict. ”</a:t>
                      </a:r>
                      <a:endParaRPr lang="en-US" sz="1800" dirty="0">
                        <a:latin typeface="+mj-lt"/>
                      </a:endParaRPr>
                    </a:p>
                  </a:txBody>
                  <a:tcPr/>
                </a:tc>
              </a:tr>
            </a:tbl>
          </a:graphicData>
        </a:graphic>
      </p:graphicFrame>
    </p:spTree>
    <p:extLst>
      <p:ext uri="{BB962C8B-B14F-4D97-AF65-F5344CB8AC3E}">
        <p14:creationId xmlns:p14="http://schemas.microsoft.com/office/powerpoint/2010/main" val="419719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Tannen: Report and Rapport Talk</a:t>
            </a:r>
            <a:endParaRPr lang="en-US" dirty="0"/>
          </a:p>
        </p:txBody>
      </p:sp>
      <p:pic>
        <p:nvPicPr>
          <p:cNvPr id="4" name="Picture 3" descr="enb2-genderdifftheory.ppt-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0625" y="2216262"/>
            <a:ext cx="8280400" cy="3403600"/>
          </a:xfrm>
          <a:prstGeom prst="rect">
            <a:avLst/>
          </a:prstGeom>
        </p:spPr>
      </p:pic>
    </p:spTree>
    <p:extLst>
      <p:ext uri="{BB962C8B-B14F-4D97-AF65-F5344CB8AC3E}">
        <p14:creationId xmlns:p14="http://schemas.microsoft.com/office/powerpoint/2010/main" val="409501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Trudgill (1970)</a:t>
            </a:r>
            <a:endParaRPr lang="en-US" dirty="0"/>
          </a:p>
        </p:txBody>
      </p:sp>
      <p:sp>
        <p:nvSpPr>
          <p:cNvPr id="3" name="Content Placeholder 2"/>
          <p:cNvSpPr>
            <a:spLocks noGrp="1"/>
          </p:cNvSpPr>
          <p:nvPr>
            <p:ph idx="1"/>
          </p:nvPr>
        </p:nvSpPr>
        <p:spPr/>
        <p:txBody>
          <a:bodyPr/>
          <a:lstStyle/>
          <a:p>
            <a:pPr algn="just"/>
            <a:r>
              <a:rPr lang="en-US" sz="2400" dirty="0">
                <a:solidFill>
                  <a:prstClr val="black"/>
                </a:solidFill>
              </a:rPr>
              <a:t>Peter Trudgill's 1970s research into </a:t>
            </a:r>
            <a:r>
              <a:rPr lang="en-US" sz="2400" b="1" dirty="0">
                <a:solidFill>
                  <a:srgbClr val="008000"/>
                </a:solidFill>
              </a:rPr>
              <a:t>language and social class</a:t>
            </a:r>
            <a:r>
              <a:rPr lang="en-US" sz="2400" dirty="0">
                <a:solidFill>
                  <a:prstClr val="black"/>
                </a:solidFill>
              </a:rPr>
              <a:t> showed some interesting differences between men and women</a:t>
            </a:r>
            <a:r>
              <a:rPr lang="en-US" sz="2400" dirty="0" smtClean="0">
                <a:solidFill>
                  <a:prstClr val="black"/>
                </a:solidFill>
              </a:rPr>
              <a:t>.</a:t>
            </a:r>
            <a:endParaRPr lang="en-US" sz="2400" dirty="0">
              <a:solidFill>
                <a:prstClr val="black"/>
              </a:solidFill>
            </a:endParaRPr>
          </a:p>
          <a:p>
            <a:pPr algn="just"/>
            <a:r>
              <a:rPr lang="en-US" sz="2400" dirty="0"/>
              <a:t>Trudgill made a detailed study in which subjects were grouped by social class and sex. </a:t>
            </a:r>
          </a:p>
          <a:p>
            <a:pPr algn="just"/>
            <a:r>
              <a:rPr lang="en-US" sz="2400" dirty="0"/>
              <a:t>He invited them to speak in a variety of situations, before asking them to read a passage that contained words where the speaker might use one or other of two speech </a:t>
            </a:r>
            <a:r>
              <a:rPr lang="en-US" sz="2400" dirty="0" smtClean="0"/>
              <a:t>sounds</a:t>
            </a:r>
            <a:endParaRPr lang="en-US" sz="2400" dirty="0"/>
          </a:p>
          <a:p>
            <a:pPr algn="just"/>
            <a:r>
              <a:rPr lang="en-US" sz="2400" dirty="0" smtClean="0"/>
              <a:t>An </a:t>
            </a:r>
            <a:r>
              <a:rPr lang="en-US" sz="2400" dirty="0"/>
              <a:t>example would be verbs ending in -</a:t>
            </a:r>
            <a:r>
              <a:rPr lang="en-US" sz="2400" dirty="0" err="1"/>
              <a:t>ing</a:t>
            </a:r>
            <a:r>
              <a:rPr lang="en-US" sz="2400" dirty="0"/>
              <a:t>, where Trudgill wanted to see whether the speaker dropped the final g and pronounced this as -in'.</a:t>
            </a:r>
          </a:p>
          <a:p>
            <a:endParaRPr lang="en-US" dirty="0"/>
          </a:p>
        </p:txBody>
      </p:sp>
    </p:spTree>
    <p:extLst>
      <p:ext uri="{BB962C8B-B14F-4D97-AF65-F5344CB8AC3E}">
        <p14:creationId xmlns:p14="http://schemas.microsoft.com/office/powerpoint/2010/main" val="300083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Trudgill (1970)</a:t>
            </a:r>
            <a:endParaRPr lang="en-US" dirty="0"/>
          </a:p>
        </p:txBody>
      </p:sp>
      <p:sp>
        <p:nvSpPr>
          <p:cNvPr id="3" name="Content Placeholder 2"/>
          <p:cNvSpPr>
            <a:spLocks noGrp="1"/>
          </p:cNvSpPr>
          <p:nvPr>
            <p:ph idx="1"/>
          </p:nvPr>
        </p:nvSpPr>
        <p:spPr>
          <a:xfrm>
            <a:off x="203200" y="1936749"/>
            <a:ext cx="11673840" cy="4748531"/>
          </a:xfrm>
        </p:spPr>
        <p:txBody>
          <a:bodyPr>
            <a:normAutofit/>
          </a:bodyPr>
          <a:lstStyle/>
          <a:p>
            <a:pPr algn="just"/>
            <a:r>
              <a:rPr lang="en-US" sz="2400" dirty="0"/>
              <a:t>In phonetic terms, Trudgill observed whether, in, for example, the final sound of "singing", the speaker used the alveolar consonant /n/ or the velar consonant /</a:t>
            </a:r>
            <a:r>
              <a:rPr lang="en-US" sz="2400" dirty="0" err="1"/>
              <a:t>ŋ</a:t>
            </a:r>
            <a:r>
              <a:rPr lang="en-US" sz="2400" dirty="0"/>
              <a:t>/. </a:t>
            </a:r>
          </a:p>
          <a:p>
            <a:pPr algn="just"/>
            <a:r>
              <a:rPr lang="en-US" sz="2400" dirty="0"/>
              <a:t>Trudgill found that </a:t>
            </a:r>
            <a:r>
              <a:rPr lang="en-US" sz="2400" b="1" dirty="0">
                <a:solidFill>
                  <a:srgbClr val="0000FF"/>
                </a:solidFill>
              </a:rPr>
              <a:t>men were less likely and women more likely to use the prestige pronunciation of certain speech sounds. </a:t>
            </a:r>
            <a:r>
              <a:rPr lang="en-US" sz="2400" dirty="0"/>
              <a:t>In aiming for higher prestige (above that of their observed social class) the </a:t>
            </a:r>
            <a:r>
              <a:rPr lang="en-US" sz="2400" b="1" dirty="0">
                <a:solidFill>
                  <a:srgbClr val="0000FF"/>
                </a:solidFill>
              </a:rPr>
              <a:t>women tended towards hypercorrectness</a:t>
            </a:r>
            <a:r>
              <a:rPr lang="en-US" sz="2400" dirty="0"/>
              <a:t>. The men would often use a low prestige pronunciation - thereby seeking covert (hidden) prestige by appearing “tough” or “down to earth”</a:t>
            </a:r>
            <a:r>
              <a:rPr lang="en-US" sz="2400" dirty="0" smtClean="0"/>
              <a:t>.</a:t>
            </a:r>
            <a:endParaRPr lang="en-US" sz="2400" dirty="0"/>
          </a:p>
          <a:p>
            <a:pPr algn="just"/>
            <a:r>
              <a:rPr lang="en-US" sz="2400" dirty="0"/>
              <a:t>This research supports the traditional view of women as being more likely to have social class aspirations than men. But it may also be that, as social rules change, this may become less common - as women can gain prestige through work or other activities.</a:t>
            </a:r>
          </a:p>
          <a:p>
            <a:endParaRPr lang="en-US" dirty="0"/>
          </a:p>
        </p:txBody>
      </p:sp>
    </p:spTree>
    <p:extLst>
      <p:ext uri="{BB962C8B-B14F-4D97-AF65-F5344CB8AC3E}">
        <p14:creationId xmlns:p14="http://schemas.microsoft.com/office/powerpoint/2010/main" val="147033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Coates and Jones</a:t>
            </a:r>
            <a:endParaRPr lang="en-US" dirty="0"/>
          </a:p>
        </p:txBody>
      </p:sp>
      <p:sp>
        <p:nvSpPr>
          <p:cNvPr id="3" name="Content Placeholder 2"/>
          <p:cNvSpPr>
            <a:spLocks noGrp="1"/>
          </p:cNvSpPr>
          <p:nvPr>
            <p:ph idx="1"/>
          </p:nvPr>
        </p:nvSpPr>
        <p:spPr>
          <a:xfrm>
            <a:off x="243840" y="2190749"/>
            <a:ext cx="11633200" cy="3986213"/>
          </a:xfrm>
        </p:spPr>
        <p:txBody>
          <a:bodyPr>
            <a:noAutofit/>
          </a:bodyPr>
          <a:lstStyle/>
          <a:p>
            <a:pPr algn="just"/>
            <a:r>
              <a:rPr lang="en-US" sz="1800" dirty="0"/>
              <a:t>Jennifer Coates looks at all-female conversation and builds on Deborah Tannen's ideas. She returns to tag questions - to which Robin Lakoff drew attention in 1975. Her work looks in detail at some of the ideas that Lakoff originated and Tannen carried further. She gives useful comment on Deborah Jones' 1990 study of women's oral culture, which she (Jones) calls Gossip and categorizes in terms of House Talk, Scandal, Bitching and Chatting.</a:t>
            </a:r>
          </a:p>
          <a:p>
            <a:pPr marL="0" indent="0" algn="just">
              <a:buNone/>
            </a:pPr>
            <a:endParaRPr lang="en-US" sz="1800" dirty="0"/>
          </a:p>
          <a:p>
            <a:pPr lvl="1"/>
            <a:r>
              <a:rPr lang="en-US" sz="1800" dirty="0">
                <a:solidFill>
                  <a:srgbClr val="0000FF"/>
                </a:solidFill>
              </a:rPr>
              <a:t>House Talk - its distinguishing function is the exchange of information and resources connected with the female role as an occupation.</a:t>
            </a:r>
          </a:p>
          <a:p>
            <a:pPr lvl="1"/>
            <a:r>
              <a:rPr lang="en-US" sz="1800" dirty="0">
                <a:solidFill>
                  <a:srgbClr val="FF0000"/>
                </a:solidFill>
              </a:rPr>
              <a:t>Scandal - a considered judging of the behaviour of others, and women in particular. It is usually made in terms of the domestic morality, of which women have been appointed guardians.</a:t>
            </a:r>
          </a:p>
          <a:p>
            <a:pPr lvl="1"/>
            <a:r>
              <a:rPr lang="en-US" sz="1800" dirty="0">
                <a:solidFill>
                  <a:srgbClr val="FF00FF"/>
                </a:solidFill>
              </a:rPr>
              <a:t>Bitching - this is the overt expression of women’s anger at their restricted role and inferior status. They express this in private and to other women only. The women who bitch are not expecting change; they want only to make their complaints in an environment where their anger will be understood and expected.</a:t>
            </a:r>
          </a:p>
          <a:p>
            <a:pPr lvl="1"/>
            <a:r>
              <a:rPr lang="en-US" sz="1800" dirty="0">
                <a:solidFill>
                  <a:srgbClr val="660066"/>
                </a:solidFill>
              </a:rPr>
              <a:t>Chatting - this is the most intimate form of gossip, a mutual self-disclosure, a transaction where women use to their own advantage the skills they have learned as part of their job of nurturing others.</a:t>
            </a:r>
            <a:endParaRPr lang="en-US" sz="800" dirty="0"/>
          </a:p>
        </p:txBody>
      </p:sp>
    </p:spTree>
    <p:extLst>
      <p:ext uri="{BB962C8B-B14F-4D97-AF65-F5344CB8AC3E}">
        <p14:creationId xmlns:p14="http://schemas.microsoft.com/office/powerpoint/2010/main" val="424224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Coates and Jones</a:t>
            </a:r>
            <a:endParaRPr lang="en-US" dirty="0"/>
          </a:p>
        </p:txBody>
      </p:sp>
      <p:sp>
        <p:nvSpPr>
          <p:cNvPr id="3" name="Content Placeholder 2"/>
          <p:cNvSpPr>
            <a:spLocks noGrp="1"/>
          </p:cNvSpPr>
          <p:nvPr>
            <p:ph idx="1"/>
          </p:nvPr>
        </p:nvSpPr>
        <p:spPr>
          <a:xfrm>
            <a:off x="243840" y="2190749"/>
            <a:ext cx="11633200" cy="3986213"/>
          </a:xfrm>
        </p:spPr>
        <p:txBody>
          <a:bodyPr>
            <a:noAutofit/>
          </a:bodyPr>
          <a:lstStyle/>
          <a:p>
            <a:pPr algn="just"/>
            <a:r>
              <a:rPr lang="en-US" sz="1800" dirty="0" smtClean="0"/>
              <a:t>Jennifer Coates says: </a:t>
            </a:r>
          </a:p>
          <a:p>
            <a:pPr lvl="1" algn="just"/>
            <a:r>
              <a:rPr lang="en-US" b="1" dirty="0" smtClean="0">
                <a:solidFill>
                  <a:srgbClr val="660066"/>
                </a:solidFill>
              </a:rPr>
              <a:t>“</a:t>
            </a:r>
            <a:r>
              <a:rPr lang="en-US" b="1" dirty="0">
                <a:solidFill>
                  <a:srgbClr val="660066"/>
                </a:solidFill>
              </a:rPr>
              <a:t>Lexical items such as perhaps, I think, sort of, probably as well as certain prosodic and paralinguistic features, are used in English to express epistemic modality...women use them to mitigate the force of an utterance in order to respect addressees’ face needs.”</a:t>
            </a:r>
          </a:p>
          <a:p>
            <a:pPr algn="just"/>
            <a:endParaRPr lang="en-US" sz="800" b="1" dirty="0">
              <a:solidFill>
                <a:srgbClr val="660066"/>
              </a:solidFill>
            </a:endParaRPr>
          </a:p>
          <a:p>
            <a:pPr algn="just"/>
            <a:endParaRPr lang="en-US" sz="800" dirty="0"/>
          </a:p>
        </p:txBody>
      </p:sp>
      <p:sp>
        <p:nvSpPr>
          <p:cNvPr id="4" name="TextBox 3"/>
          <p:cNvSpPr txBox="1"/>
          <p:nvPr/>
        </p:nvSpPr>
        <p:spPr>
          <a:xfrm>
            <a:off x="2354924" y="3983324"/>
            <a:ext cx="702412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b="1" dirty="0"/>
              <a:t>“Face” (as in “lose face”) refers to a speaker's sense of linguistic and social identity. Any speech act may impose on this sense, and is therefore face threatening. And speakers have strategies for lessening the threat. Positive politeness means being complimentary and gracious to the addressee (but if this is overdone, the speaker may alienate the other party).</a:t>
            </a:r>
            <a:endParaRPr lang="en-US" sz="2000" b="1" dirty="0">
              <a:solidFill>
                <a:srgbClr val="660066"/>
              </a:solidFill>
            </a:endParaRPr>
          </a:p>
        </p:txBody>
      </p:sp>
    </p:spTree>
    <p:extLst>
      <p:ext uri="{BB962C8B-B14F-4D97-AF65-F5344CB8AC3E}">
        <p14:creationId xmlns:p14="http://schemas.microsoft.com/office/powerpoint/2010/main" val="137017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Cameron (1995)</a:t>
            </a:r>
            <a:endParaRPr lang="en-US" dirty="0"/>
          </a:p>
        </p:txBody>
      </p:sp>
      <p:sp>
        <p:nvSpPr>
          <p:cNvPr id="3" name="Content Placeholder 2"/>
          <p:cNvSpPr>
            <a:spLocks noGrp="1"/>
          </p:cNvSpPr>
          <p:nvPr>
            <p:ph idx="1"/>
          </p:nvPr>
        </p:nvSpPr>
        <p:spPr>
          <a:xfrm>
            <a:off x="487680" y="2190749"/>
            <a:ext cx="11155680" cy="3986213"/>
          </a:xfrm>
        </p:spPr>
        <p:txBody>
          <a:bodyPr>
            <a:normAutofit fontScale="92500" lnSpcReduction="10000"/>
          </a:bodyPr>
          <a:lstStyle/>
          <a:p>
            <a:pPr algn="just"/>
            <a:r>
              <a:rPr lang="en-US" sz="2800" dirty="0"/>
              <a:t>Deborah Cameron says that wherever and whenever the matter has been investigated, men and women face normative expectations about the appropriate mode of speech for their gender.</a:t>
            </a:r>
          </a:p>
          <a:p>
            <a:pPr marL="0" indent="0" algn="just">
              <a:buNone/>
            </a:pPr>
            <a:endParaRPr lang="en-US" sz="2800" dirty="0"/>
          </a:p>
          <a:p>
            <a:pPr algn="just"/>
            <a:r>
              <a:rPr lang="en-US" sz="2800" dirty="0"/>
              <a:t>Women's verbal conduct is important in many cultures; women have been instructed in the proper ways of talking just as they have been instructed in the proper ways of dressing, in the use of cosmetics, and in other “feminine” kinds of behaviour. This acceptance of a “proper” speech style, Cameron describes (in her 1995 book of the same name) as “verbal hygiene”.</a:t>
            </a:r>
          </a:p>
          <a:p>
            <a:endParaRPr lang="en-US" dirty="0"/>
          </a:p>
        </p:txBody>
      </p:sp>
    </p:spTree>
    <p:extLst>
      <p:ext uri="{BB962C8B-B14F-4D97-AF65-F5344CB8AC3E}">
        <p14:creationId xmlns:p14="http://schemas.microsoft.com/office/powerpoint/2010/main" val="296854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6564"/>
            <a:ext cx="10972800" cy="748022"/>
          </a:xfrm>
        </p:spPr>
        <p:txBody>
          <a:bodyPr>
            <a:normAutofit/>
          </a:bodyPr>
          <a:lstStyle/>
          <a:p>
            <a:r>
              <a:rPr lang="en-US" sz="2200" dirty="0">
                <a:solidFill>
                  <a:srgbClr val="3C4743"/>
                </a:solidFill>
              </a:rPr>
              <a:t>For an interesting and provocative comment on Cameron's ideas, you might consider this from Kate Burridge, in </a:t>
            </a:r>
            <a:r>
              <a:rPr lang="en-US" sz="2200" dirty="0" smtClean="0">
                <a:hlinkClick r:id="rId2"/>
              </a:rPr>
              <a:t>‘Political </a:t>
            </a:r>
            <a:r>
              <a:rPr lang="en-US" sz="2200" dirty="0">
                <a:hlinkClick r:id="rId2"/>
              </a:rPr>
              <a:t>correctness: euphemism with attitude</a:t>
            </a:r>
            <a:r>
              <a:rPr lang="en-US" sz="2200" dirty="0" smtClean="0">
                <a:hlinkClick r:id="rId2"/>
              </a:rPr>
              <a:t>.</a:t>
            </a:r>
            <a:r>
              <a:rPr lang="en-US" sz="2200" dirty="0" smtClean="0"/>
              <a:t>’</a:t>
            </a:r>
            <a:endParaRPr lang="en-US" dirty="0"/>
          </a:p>
        </p:txBody>
      </p:sp>
      <p:sp>
        <p:nvSpPr>
          <p:cNvPr id="3" name="Content Placeholder 2"/>
          <p:cNvSpPr>
            <a:spLocks noGrp="1"/>
          </p:cNvSpPr>
          <p:nvPr>
            <p:ph idx="1"/>
          </p:nvPr>
        </p:nvSpPr>
        <p:spPr>
          <a:xfrm>
            <a:off x="609600" y="1229348"/>
            <a:ext cx="10972800" cy="3670429"/>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200" dirty="0" smtClean="0"/>
              <a:t>“Not </a:t>
            </a:r>
            <a:r>
              <a:rPr lang="en-US" sz="2200" dirty="0"/>
              <a:t>everyone shares my view of PC language. Deborah Cameron (in Verbal Hygiene 1995) prefers not to describe it as </a:t>
            </a:r>
            <a:r>
              <a:rPr lang="en-US" sz="2200" b="1" dirty="0">
                <a:solidFill>
                  <a:srgbClr val="660066"/>
                </a:solidFill>
              </a:rPr>
              <a:t>euphemism, </a:t>
            </a:r>
            <a:r>
              <a:rPr lang="en-US" sz="2200" dirty="0"/>
              <a:t>arguing there is more to political correctness than just “</a:t>
            </a:r>
            <a:r>
              <a:rPr lang="en-US" sz="2200" dirty="0" smtClean="0"/>
              <a:t>sensitivity.” </a:t>
            </a:r>
            <a:r>
              <a:rPr lang="en-US" sz="2200" dirty="0"/>
              <a:t>A term like “sex worker” is not simply a positive expression for tabooed “prostitute”, but deliberately highlights certain aspects of this group's identity. PC language is itself a form of public </a:t>
            </a:r>
            <a:r>
              <a:rPr lang="en-US" sz="2200" dirty="0" smtClean="0"/>
              <a:t>action </a:t>
            </a:r>
            <a:r>
              <a:rPr lang="en-US" sz="2200" dirty="0"/>
              <a:t>by drawing attention to form, it forces us to sit up and take notice. Euphemisms are certainly motivated by the desire not to be offensive, but they are more than just “linguistic fig leaves”. They can be deliberately provocative too. Think of political allegories like George Orwell's Animal Farm. One of the reasons why such texts are so successful is that they exploit euphemisms to publicly expound taboo topics, while at the same time pretending to disguise that purpose. Like any tease, such disguise may itself be </a:t>
            </a:r>
            <a:r>
              <a:rPr lang="en-US" sz="2200" dirty="0" smtClean="0"/>
              <a:t>titillating.”</a:t>
            </a:r>
            <a:endParaRPr lang="en-US" sz="2200" dirty="0"/>
          </a:p>
          <a:p>
            <a:endParaRPr lang="en-US" dirty="0"/>
          </a:p>
        </p:txBody>
      </p:sp>
      <p:pic>
        <p:nvPicPr>
          <p:cNvPr id="4" name="Picture 3" descr="Screen Shot 2013-09-22 at 20.04.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061" y="5068346"/>
            <a:ext cx="5815340" cy="1654798"/>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84453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67974747"/>
              </p:ext>
            </p:extLst>
          </p:nvPr>
        </p:nvGraphicFramePr>
        <p:xfrm>
          <a:off x="0" y="2"/>
          <a:ext cx="12192000" cy="6857992"/>
        </p:xfrm>
        <a:graphic>
          <a:graphicData uri="http://schemas.openxmlformats.org/drawingml/2006/table">
            <a:tbl>
              <a:tblPr firstRow="1" bandRow="1">
                <a:tableStyleId>{5C22544A-7EE6-4342-B048-85BDC9FD1C3A}</a:tableStyleId>
              </a:tblPr>
              <a:tblGrid>
                <a:gridCol w="2622339"/>
                <a:gridCol w="9569661"/>
              </a:tblGrid>
              <a:tr h="476340">
                <a:tc>
                  <a:txBody>
                    <a:bodyPr/>
                    <a:lstStyle/>
                    <a:p>
                      <a:r>
                        <a:rPr lang="en-US" dirty="0" smtClean="0">
                          <a:solidFill>
                            <a:srgbClr val="3C4743"/>
                          </a:solidFill>
                        </a:rPr>
                        <a:t>Key</a:t>
                      </a:r>
                      <a:r>
                        <a:rPr lang="en-US" baseline="0" dirty="0" smtClean="0">
                          <a:solidFill>
                            <a:srgbClr val="3C4743"/>
                          </a:solidFill>
                        </a:rPr>
                        <a:t> Word</a:t>
                      </a:r>
                      <a:endParaRPr lang="en-US" dirty="0">
                        <a:solidFill>
                          <a:srgbClr val="3C4743"/>
                        </a:solidFill>
                      </a:endParaRPr>
                    </a:p>
                  </a:txBody>
                  <a:tcPr marL="121920" marR="121920"/>
                </a:tc>
                <a:tc>
                  <a:txBody>
                    <a:bodyPr/>
                    <a:lstStyle/>
                    <a:p>
                      <a:r>
                        <a:rPr lang="en-US" dirty="0" smtClean="0">
                          <a:solidFill>
                            <a:srgbClr val="3C4743"/>
                          </a:solidFill>
                        </a:rPr>
                        <a:t>Definition</a:t>
                      </a:r>
                      <a:endParaRPr lang="en-US" dirty="0">
                        <a:solidFill>
                          <a:srgbClr val="3C4743"/>
                        </a:solidFill>
                      </a:endParaRPr>
                    </a:p>
                  </a:txBody>
                  <a:tcPr marL="121920" marR="121920"/>
                </a:tc>
              </a:tr>
              <a:tr h="476340">
                <a:tc>
                  <a:txBody>
                    <a:bodyPr/>
                    <a:lstStyle/>
                    <a:p>
                      <a:r>
                        <a:rPr lang="en-US" sz="1600" b="1" dirty="0" smtClean="0">
                          <a:latin typeface="+mj-lt"/>
                        </a:rPr>
                        <a:t>Accent</a:t>
                      </a:r>
                      <a:endParaRPr lang="en-US" sz="1600" b="1" dirty="0">
                        <a:latin typeface="+mj-lt"/>
                      </a:endParaRPr>
                    </a:p>
                  </a:txBody>
                  <a:tcPr marL="121920" marR="121920"/>
                </a:tc>
                <a:tc>
                  <a:txBody>
                    <a:bodyPr/>
                    <a:lstStyle/>
                    <a:p>
                      <a:r>
                        <a:rPr lang="en-US" sz="1400" dirty="0" smtClean="0">
                          <a:latin typeface="+mj-lt"/>
                        </a:rPr>
                        <a:t>The pronunciation of words</a:t>
                      </a:r>
                      <a:endParaRPr lang="en-US" sz="1400" dirty="0">
                        <a:latin typeface="+mj-lt"/>
                      </a:endParaRPr>
                    </a:p>
                  </a:txBody>
                  <a:tcPr marL="121920" marR="121920"/>
                </a:tc>
              </a:tr>
              <a:tr h="476340">
                <a:tc>
                  <a:txBody>
                    <a:bodyPr/>
                    <a:lstStyle/>
                    <a:p>
                      <a:r>
                        <a:rPr lang="en-US" sz="1600" b="1" dirty="0" smtClean="0">
                          <a:latin typeface="+mj-lt"/>
                        </a:rPr>
                        <a:t>Accommodation Theory</a:t>
                      </a:r>
                      <a:endParaRPr lang="en-US" sz="1600" b="1" dirty="0">
                        <a:latin typeface="+mj-lt"/>
                      </a:endParaRPr>
                    </a:p>
                  </a:txBody>
                  <a:tcPr marL="121920" marR="121920"/>
                </a:tc>
                <a:tc>
                  <a:txBody>
                    <a:bodyPr/>
                    <a:lstStyle/>
                    <a:p>
                      <a:r>
                        <a:rPr lang="en-US" sz="1400" dirty="0" smtClean="0">
                          <a:latin typeface="+mj-lt"/>
                        </a:rPr>
                        <a:t>When we adjust</a:t>
                      </a:r>
                      <a:r>
                        <a:rPr lang="en-US" sz="1400" baseline="0" dirty="0" smtClean="0">
                          <a:latin typeface="+mj-lt"/>
                        </a:rPr>
                        <a:t> our speech to accommodate others </a:t>
                      </a:r>
                      <a:endParaRPr lang="en-US" sz="1400" dirty="0">
                        <a:latin typeface="+mj-lt"/>
                      </a:endParaRPr>
                    </a:p>
                  </a:txBody>
                  <a:tcPr marL="121920" marR="121920"/>
                </a:tc>
              </a:tr>
              <a:tr h="665572">
                <a:tc>
                  <a:txBody>
                    <a:bodyPr/>
                    <a:lstStyle/>
                    <a:p>
                      <a:r>
                        <a:rPr lang="en-US" sz="1600" b="1" dirty="0" smtClean="0">
                          <a:latin typeface="+mj-lt"/>
                        </a:rPr>
                        <a:t>Adjacency</a:t>
                      </a:r>
                      <a:r>
                        <a:rPr lang="en-US" sz="1600" b="1" baseline="0" dirty="0" smtClean="0">
                          <a:latin typeface="+mj-lt"/>
                        </a:rPr>
                        <a:t> Pair</a:t>
                      </a:r>
                      <a:endParaRPr lang="en-US" sz="1600" b="1" dirty="0">
                        <a:latin typeface="+mj-lt"/>
                      </a:endParaRPr>
                    </a:p>
                  </a:txBody>
                  <a:tcPr marL="121920" marR="121920"/>
                </a:tc>
                <a:tc>
                  <a:txBody>
                    <a:bodyPr/>
                    <a:lstStyle/>
                    <a:p>
                      <a:r>
                        <a:rPr lang="en-US" sz="1400" dirty="0" smtClean="0">
                          <a:solidFill>
                            <a:srgbClr val="1A1A1A"/>
                          </a:solidFill>
                          <a:latin typeface="+mj-lt"/>
                        </a:rPr>
                        <a:t>A sequence of 2 related utterances by two different speakers. The first utterance leads to a set of expectations about the response.</a:t>
                      </a:r>
                      <a:endParaRPr lang="en-US" sz="1400" dirty="0">
                        <a:latin typeface="+mj-lt"/>
                      </a:endParaRPr>
                    </a:p>
                  </a:txBody>
                  <a:tcPr marL="121920" marR="121920"/>
                </a:tc>
              </a:tr>
              <a:tr h="476340">
                <a:tc>
                  <a:txBody>
                    <a:bodyPr/>
                    <a:lstStyle/>
                    <a:p>
                      <a:r>
                        <a:rPr lang="en-US" sz="1600" b="1" dirty="0" smtClean="0">
                          <a:latin typeface="+mj-lt"/>
                        </a:rPr>
                        <a:t>Adjective</a:t>
                      </a:r>
                      <a:endParaRPr lang="en-US" sz="1600" b="1" dirty="0">
                        <a:latin typeface="+mj-lt"/>
                      </a:endParaRPr>
                    </a:p>
                  </a:txBody>
                  <a:tcPr marL="121920" marR="121920"/>
                </a:tc>
                <a:tc>
                  <a:txBody>
                    <a:bodyPr/>
                    <a:lstStyle/>
                    <a:p>
                      <a:r>
                        <a:rPr lang="en-US" sz="1400" dirty="0" smtClean="0">
                          <a:latin typeface="+mj-lt"/>
                        </a:rPr>
                        <a:t>The word class that modifies nouns</a:t>
                      </a:r>
                      <a:endParaRPr lang="en-US" sz="1400" dirty="0">
                        <a:latin typeface="+mj-lt"/>
                      </a:endParaRPr>
                    </a:p>
                  </a:txBody>
                  <a:tcPr marL="121920" marR="121920"/>
                </a:tc>
              </a:tr>
              <a:tr h="476340">
                <a:tc>
                  <a:txBody>
                    <a:bodyPr/>
                    <a:lstStyle/>
                    <a:p>
                      <a:r>
                        <a:rPr lang="en-US" sz="1600" b="1" dirty="0" smtClean="0"/>
                        <a:t>Adverb</a:t>
                      </a:r>
                      <a:endParaRPr lang="en-US" sz="1600" b="1" dirty="0"/>
                    </a:p>
                  </a:txBody>
                  <a:tcPr marL="121920" marR="121920"/>
                </a:tc>
                <a:tc>
                  <a:txBody>
                    <a:bodyPr/>
                    <a:lstStyle/>
                    <a:p>
                      <a:r>
                        <a:rPr lang="en-US" sz="1400" dirty="0" smtClean="0"/>
                        <a:t>Modifies</a:t>
                      </a:r>
                      <a:r>
                        <a:rPr lang="en-US" sz="1400" baseline="0" dirty="0" smtClean="0"/>
                        <a:t> a verb, an adjective or another adverb. </a:t>
                      </a:r>
                      <a:endParaRPr lang="en-US" sz="1400" dirty="0"/>
                    </a:p>
                  </a:txBody>
                  <a:tcPr marL="121920" marR="121920"/>
                </a:tc>
              </a:tr>
              <a:tr h="476340">
                <a:tc>
                  <a:txBody>
                    <a:bodyPr/>
                    <a:lstStyle/>
                    <a:p>
                      <a:r>
                        <a:rPr lang="en-US" sz="1600" b="1" dirty="0" smtClean="0"/>
                        <a:t>Amelioration</a:t>
                      </a:r>
                      <a:endParaRPr lang="en-US" sz="1600" b="1" dirty="0"/>
                    </a:p>
                  </a:txBody>
                  <a:tcPr marL="121920" marR="121920"/>
                </a:tc>
                <a:tc>
                  <a:txBody>
                    <a:bodyPr/>
                    <a:lstStyle/>
                    <a:p>
                      <a:r>
                        <a:rPr lang="en-US" sz="1400" dirty="0" smtClean="0"/>
                        <a:t>A change in</a:t>
                      </a:r>
                      <a:r>
                        <a:rPr lang="en-US" sz="1400" baseline="0" dirty="0" smtClean="0"/>
                        <a:t> the meaning of a word to give it a positive connotation.</a:t>
                      </a:r>
                      <a:endParaRPr lang="en-US" sz="1400" dirty="0"/>
                    </a:p>
                  </a:txBody>
                  <a:tcPr marL="121920" marR="121920"/>
                </a:tc>
              </a:tr>
              <a:tr h="476340">
                <a:tc>
                  <a:txBody>
                    <a:bodyPr/>
                    <a:lstStyle/>
                    <a:p>
                      <a:r>
                        <a:rPr lang="en-US" sz="1600" b="1" dirty="0" smtClean="0"/>
                        <a:t>Anaphoric Reference</a:t>
                      </a:r>
                      <a:endParaRPr lang="en-US" sz="1600" b="1" dirty="0"/>
                    </a:p>
                  </a:txBody>
                  <a:tcPr marL="121920" marR="121920"/>
                </a:tc>
                <a:tc>
                  <a:txBody>
                    <a:bodyPr/>
                    <a:lstStyle/>
                    <a:p>
                      <a:r>
                        <a:rPr lang="en-US" sz="1400" dirty="0" smtClean="0"/>
                        <a:t>A word or</a:t>
                      </a:r>
                      <a:r>
                        <a:rPr lang="en-US" sz="1400" baseline="0" dirty="0" smtClean="0"/>
                        <a:t> phrase that refers back to another word or phrase which was used earlier in the written or spoken text. </a:t>
                      </a:r>
                      <a:endParaRPr lang="en-US" sz="1400" dirty="0"/>
                    </a:p>
                  </a:txBody>
                  <a:tcPr marL="121920" marR="121920"/>
                </a:tc>
              </a:tr>
              <a:tr h="476340">
                <a:tc>
                  <a:txBody>
                    <a:bodyPr/>
                    <a:lstStyle/>
                    <a:p>
                      <a:r>
                        <a:rPr lang="en-US" sz="1600" b="1" dirty="0" smtClean="0"/>
                        <a:t>Antonym</a:t>
                      </a:r>
                      <a:endParaRPr lang="en-US" sz="1600" b="1" dirty="0"/>
                    </a:p>
                  </a:txBody>
                  <a:tcPr marL="121920" marR="121920"/>
                </a:tc>
                <a:tc>
                  <a:txBody>
                    <a:bodyPr/>
                    <a:lstStyle/>
                    <a:p>
                      <a:r>
                        <a:rPr lang="en-US" sz="1400" dirty="0" smtClean="0"/>
                        <a:t>Two words that express opposing concepts. </a:t>
                      </a:r>
                      <a:endParaRPr lang="en-US" sz="1400" dirty="0"/>
                    </a:p>
                  </a:txBody>
                  <a:tcPr marL="121920" marR="121920"/>
                </a:tc>
              </a:tr>
              <a:tr h="476340">
                <a:tc>
                  <a:txBody>
                    <a:bodyPr/>
                    <a:lstStyle/>
                    <a:p>
                      <a:r>
                        <a:rPr lang="en-US" sz="1600" b="1" dirty="0" smtClean="0"/>
                        <a:t>Auxiliary Verb</a:t>
                      </a:r>
                      <a:r>
                        <a:rPr lang="en-US" sz="1600" b="1" baseline="0" dirty="0" smtClean="0"/>
                        <a:t> </a:t>
                      </a:r>
                      <a:endParaRPr lang="en-US" sz="1600" b="1" dirty="0"/>
                    </a:p>
                  </a:txBody>
                  <a:tcPr marL="121920" marR="121920"/>
                </a:tc>
                <a:tc>
                  <a:txBody>
                    <a:bodyPr/>
                    <a:lstStyle/>
                    <a:p>
                      <a:r>
                        <a:rPr lang="en-US" sz="1400" dirty="0" smtClean="0"/>
                        <a:t>Combines</a:t>
                      </a:r>
                      <a:r>
                        <a:rPr lang="en-US" sz="1400" baseline="0" dirty="0" smtClean="0"/>
                        <a:t> with another verb to help form tense (to have, to be, to do, will, shall, would, could, can, may, might). </a:t>
                      </a:r>
                      <a:endParaRPr lang="en-US" sz="1400" dirty="0"/>
                    </a:p>
                  </a:txBody>
                  <a:tcPr marL="121920" marR="121920"/>
                </a:tc>
              </a:tr>
              <a:tr h="476340">
                <a:tc>
                  <a:txBody>
                    <a:bodyPr/>
                    <a:lstStyle/>
                    <a:p>
                      <a:r>
                        <a:rPr lang="en-US" sz="1600" b="1" dirty="0" smtClean="0"/>
                        <a:t>Modal Verb</a:t>
                      </a:r>
                      <a:endParaRPr lang="en-US" sz="1600" b="1" dirty="0"/>
                    </a:p>
                  </a:txBody>
                  <a:tcPr marL="121920" marR="121920"/>
                </a:tc>
                <a:tc>
                  <a:txBody>
                    <a:bodyPr/>
                    <a:lstStyle/>
                    <a:p>
                      <a:r>
                        <a:rPr lang="en-US" sz="1400" dirty="0" smtClean="0"/>
                        <a:t>An</a:t>
                      </a:r>
                      <a:r>
                        <a:rPr lang="en-US" sz="1400" baseline="0" dirty="0" smtClean="0"/>
                        <a:t> auxiliary verb expressing necessity or possibility. </a:t>
                      </a:r>
                      <a:endParaRPr lang="en-US" sz="1400" dirty="0"/>
                    </a:p>
                  </a:txBody>
                  <a:tcPr marL="121920" marR="121920"/>
                </a:tc>
              </a:tr>
              <a:tr h="476340">
                <a:tc>
                  <a:txBody>
                    <a:bodyPr/>
                    <a:lstStyle/>
                    <a:p>
                      <a:r>
                        <a:rPr lang="en-US" sz="1600" b="1" dirty="0" smtClean="0"/>
                        <a:t>Borrowing </a:t>
                      </a:r>
                      <a:endParaRPr lang="en-US" sz="1600" b="1" dirty="0"/>
                    </a:p>
                  </a:txBody>
                  <a:tcPr marL="121920" marR="121920"/>
                </a:tc>
                <a:tc>
                  <a:txBody>
                    <a:bodyPr/>
                    <a:lstStyle/>
                    <a:p>
                      <a:r>
                        <a:rPr lang="en-US" sz="1400" dirty="0" smtClean="0"/>
                        <a:t>A word taken</a:t>
                      </a:r>
                      <a:r>
                        <a:rPr lang="en-US" sz="1400" baseline="0" dirty="0" smtClean="0"/>
                        <a:t> from another language. </a:t>
                      </a:r>
                      <a:endParaRPr lang="en-US" sz="1400" dirty="0"/>
                    </a:p>
                  </a:txBody>
                  <a:tcPr marL="121920" marR="121920"/>
                </a:tc>
              </a:tr>
              <a:tr h="476340">
                <a:tc>
                  <a:txBody>
                    <a:bodyPr/>
                    <a:lstStyle/>
                    <a:p>
                      <a:r>
                        <a:rPr lang="en-US" sz="1600" b="1" dirty="0" smtClean="0"/>
                        <a:t>Cataphoric</a:t>
                      </a:r>
                      <a:r>
                        <a:rPr lang="en-US" sz="1600" b="1" baseline="0" dirty="0" smtClean="0"/>
                        <a:t> Reference</a:t>
                      </a:r>
                      <a:endParaRPr lang="en-US" sz="1600" b="1" dirty="0"/>
                    </a:p>
                  </a:txBody>
                  <a:tcPr marL="121920" marR="121920"/>
                </a:tc>
                <a:tc>
                  <a:txBody>
                    <a:bodyPr/>
                    <a:lstStyle/>
                    <a:p>
                      <a:r>
                        <a:rPr lang="en-US" sz="1400" dirty="0" smtClean="0"/>
                        <a:t>A word or phrase which refers forward to another part of the text. </a:t>
                      </a:r>
                      <a:endParaRPr lang="en-US" sz="1400" dirty="0"/>
                    </a:p>
                  </a:txBody>
                  <a:tcPr marL="121920" marR="121920"/>
                </a:tc>
              </a:tr>
              <a:tr h="476340">
                <a:tc>
                  <a:txBody>
                    <a:bodyPr/>
                    <a:lstStyle/>
                    <a:p>
                      <a:r>
                        <a:rPr lang="en-US" sz="1600" b="1" dirty="0" smtClean="0"/>
                        <a:t>Connotation</a:t>
                      </a:r>
                      <a:endParaRPr lang="en-US" sz="1600" b="1" dirty="0"/>
                    </a:p>
                  </a:txBody>
                  <a:tcPr marL="121920" marR="121920"/>
                </a:tc>
                <a:tc>
                  <a:txBody>
                    <a:bodyPr/>
                    <a:lstStyle/>
                    <a:p>
                      <a:r>
                        <a:rPr lang="en-US" sz="1400" kern="1200" dirty="0" smtClean="0">
                          <a:solidFill>
                            <a:schemeClr val="dk1"/>
                          </a:solidFill>
                          <a:latin typeface="+mn-lt"/>
                          <a:ea typeface="+mn-ea"/>
                          <a:cs typeface="+mn-cs"/>
                        </a:rPr>
                        <a:t>The set of associations implied by a word in addition to its literal meaning.</a:t>
                      </a:r>
                      <a:endParaRPr lang="en-US" sz="1400" dirty="0"/>
                    </a:p>
                  </a:txBody>
                  <a:tcPr marL="121920" marR="121920"/>
                </a:tc>
              </a:tr>
            </a:tbl>
          </a:graphicData>
        </a:graphic>
      </p:graphicFrame>
    </p:spTree>
    <p:extLst>
      <p:ext uri="{BB962C8B-B14F-4D97-AF65-F5344CB8AC3E}">
        <p14:creationId xmlns:p14="http://schemas.microsoft.com/office/powerpoint/2010/main" val="160198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Power</a:t>
            </a:r>
            <a:endParaRPr lang="en-US" dirty="0"/>
          </a:p>
        </p:txBody>
      </p:sp>
      <p:sp>
        <p:nvSpPr>
          <p:cNvPr id="3" name="Content Placeholder 2"/>
          <p:cNvSpPr>
            <a:spLocks noGrp="1"/>
          </p:cNvSpPr>
          <p:nvPr>
            <p:ph idx="1"/>
          </p:nvPr>
        </p:nvSpPr>
        <p:spPr>
          <a:xfrm>
            <a:off x="1270000" y="2221229"/>
            <a:ext cx="9628632" cy="3986213"/>
          </a:xfrm>
        </p:spPr>
        <p:txBody>
          <a:bodyPr>
            <a:normAutofit lnSpcReduction="10000"/>
          </a:bodyPr>
          <a:lstStyle/>
          <a:p>
            <a:r>
              <a:rPr lang="en-US" sz="3200" dirty="0" smtClean="0"/>
              <a:t>What are we going to focus on in this session?</a:t>
            </a:r>
          </a:p>
          <a:p>
            <a:pPr lvl="1"/>
            <a:endParaRPr lang="en-US" sz="3200" dirty="0"/>
          </a:p>
          <a:p>
            <a:pPr lvl="1"/>
            <a:r>
              <a:rPr lang="en-US" sz="3200" dirty="0" smtClean="0"/>
              <a:t>Key Terminology.</a:t>
            </a:r>
          </a:p>
          <a:p>
            <a:pPr lvl="1"/>
            <a:r>
              <a:rPr lang="en-US" sz="3200" dirty="0" smtClean="0"/>
              <a:t>Political, Legal, Education, Business. </a:t>
            </a:r>
          </a:p>
          <a:p>
            <a:pPr lvl="1"/>
            <a:r>
              <a:rPr lang="en-US" sz="3200" dirty="0" smtClean="0"/>
              <a:t>Wareing (Types of Power)</a:t>
            </a:r>
          </a:p>
          <a:p>
            <a:pPr lvl="1"/>
            <a:r>
              <a:rPr lang="en-US" sz="3200" dirty="0" smtClean="0"/>
              <a:t>Power in Advertising</a:t>
            </a:r>
          </a:p>
          <a:p>
            <a:pPr lvl="1"/>
            <a:r>
              <a:rPr lang="en-US" sz="3200" dirty="0" smtClean="0"/>
              <a:t>Fairclough – Synthetic Personalisation</a:t>
            </a:r>
          </a:p>
          <a:p>
            <a:pPr lvl="1"/>
            <a:r>
              <a:rPr lang="en-US" sz="3200" dirty="0" smtClean="0"/>
              <a:t>Grice’s Maxims</a:t>
            </a:r>
          </a:p>
          <a:p>
            <a:pPr lvl="1"/>
            <a:endParaRPr lang="en-US" dirty="0"/>
          </a:p>
        </p:txBody>
      </p:sp>
    </p:spTree>
    <p:extLst>
      <p:ext uri="{BB962C8B-B14F-4D97-AF65-F5344CB8AC3E}">
        <p14:creationId xmlns:p14="http://schemas.microsoft.com/office/powerpoint/2010/main" val="297220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Terminology </a:t>
            </a:r>
            <a:endParaRPr lang="en-US" dirty="0"/>
          </a:p>
        </p:txBody>
      </p:sp>
      <p:pic>
        <p:nvPicPr>
          <p:cNvPr id="4" name="table"/>
          <p:cNvPicPr>
            <a:picLocks noChangeAspect="1"/>
          </p:cNvPicPr>
          <p:nvPr/>
        </p:nvPicPr>
        <p:blipFill>
          <a:blip r:embed="rId2"/>
          <a:stretch>
            <a:fillRect/>
          </a:stretch>
        </p:blipFill>
        <p:spPr>
          <a:xfrm>
            <a:off x="558800" y="2024380"/>
            <a:ext cx="8229600" cy="1559560"/>
          </a:xfrm>
          <a:prstGeom prst="rect">
            <a:avLst/>
          </a:prstGeom>
        </p:spPr>
      </p:pic>
      <p:pic>
        <p:nvPicPr>
          <p:cNvPr id="5" name="table"/>
          <p:cNvPicPr>
            <a:picLocks noChangeAspect="1"/>
          </p:cNvPicPr>
          <p:nvPr/>
        </p:nvPicPr>
        <p:blipFill>
          <a:blip r:embed="rId3"/>
          <a:stretch>
            <a:fillRect/>
          </a:stretch>
        </p:blipFill>
        <p:spPr>
          <a:xfrm>
            <a:off x="518160" y="3771900"/>
            <a:ext cx="8229600" cy="1559560"/>
          </a:xfrm>
          <a:prstGeom prst="rect">
            <a:avLst/>
          </a:prstGeom>
        </p:spPr>
      </p:pic>
    </p:spTree>
    <p:extLst>
      <p:ext uri="{BB962C8B-B14F-4D97-AF65-F5344CB8AC3E}">
        <p14:creationId xmlns:p14="http://schemas.microsoft.com/office/powerpoint/2010/main" val="248982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Terminology </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138508542"/>
              </p:ext>
            </p:extLst>
          </p:nvPr>
        </p:nvGraphicFramePr>
        <p:xfrm>
          <a:off x="0" y="2"/>
          <a:ext cx="12192000" cy="6937017"/>
        </p:xfrm>
        <a:graphic>
          <a:graphicData uri="http://schemas.openxmlformats.org/drawingml/2006/table">
            <a:tbl>
              <a:tblPr firstRow="1" bandRow="1">
                <a:tableStyleId>{5C22544A-7EE6-4342-B048-85BDC9FD1C3A}</a:tableStyleId>
              </a:tblPr>
              <a:tblGrid>
                <a:gridCol w="6096000"/>
                <a:gridCol w="6096000"/>
              </a:tblGrid>
              <a:tr h="622021">
                <a:tc>
                  <a:txBody>
                    <a:bodyPr/>
                    <a:lstStyle/>
                    <a:p>
                      <a:r>
                        <a:rPr lang="en-US" sz="2000" dirty="0" smtClean="0">
                          <a:solidFill>
                            <a:srgbClr val="3C4743"/>
                          </a:solidFill>
                        </a:rPr>
                        <a:t>Term</a:t>
                      </a:r>
                      <a:endParaRPr lang="en-US" sz="2000" dirty="0">
                        <a:solidFill>
                          <a:srgbClr val="3C4743"/>
                        </a:solidFill>
                      </a:endParaRPr>
                    </a:p>
                  </a:txBody>
                  <a:tcPr/>
                </a:tc>
                <a:tc>
                  <a:txBody>
                    <a:bodyPr/>
                    <a:lstStyle/>
                    <a:p>
                      <a:r>
                        <a:rPr lang="en-US" sz="2000" dirty="0" smtClean="0">
                          <a:solidFill>
                            <a:srgbClr val="3C4743"/>
                          </a:solidFill>
                        </a:rPr>
                        <a:t>Definition</a:t>
                      </a:r>
                      <a:endParaRPr lang="en-US" sz="2000" dirty="0">
                        <a:solidFill>
                          <a:srgbClr val="3C4743"/>
                        </a:solidFill>
                      </a:endParaRPr>
                    </a:p>
                  </a:txBody>
                  <a:tcPr/>
                </a:tc>
              </a:tr>
              <a:tr h="1993879">
                <a:tc>
                  <a:txBody>
                    <a:bodyPr/>
                    <a:lstStyle/>
                    <a:p>
                      <a:r>
                        <a:rPr lang="en-US" sz="2000" dirty="0" smtClean="0"/>
                        <a:t>Implicature</a:t>
                      </a:r>
                      <a:endParaRPr lang="en-US" sz="2000" dirty="0"/>
                    </a:p>
                  </a:txBody>
                  <a:tcPr/>
                </a:tc>
                <a:tc>
                  <a:txBody>
                    <a:bodyPr/>
                    <a:lstStyle/>
                    <a:p>
                      <a:r>
                        <a:rPr lang="en-US" sz="2000" dirty="0" smtClean="0"/>
                        <a:t>Used</a:t>
                      </a:r>
                      <a:r>
                        <a:rPr lang="en-US" sz="2000" baseline="0" dirty="0" smtClean="0"/>
                        <a:t> to persuade people to take something for granted – forces the audience to agree – e.g. ‘we are fighting for a fairer Britain.’</a:t>
                      </a:r>
                      <a:endParaRPr lang="en-US" sz="2000" dirty="0"/>
                    </a:p>
                  </a:txBody>
                  <a:tcPr/>
                </a:tc>
              </a:tr>
              <a:tr h="1073627">
                <a:tc>
                  <a:txBody>
                    <a:bodyPr/>
                    <a:lstStyle/>
                    <a:p>
                      <a:r>
                        <a:rPr lang="en-US" sz="2000" dirty="0" smtClean="0"/>
                        <a:t>Synonymous parallelism</a:t>
                      </a:r>
                      <a:endParaRPr lang="en-US" sz="2000" dirty="0"/>
                    </a:p>
                  </a:txBody>
                  <a:tcPr/>
                </a:tc>
                <a:tc>
                  <a:txBody>
                    <a:bodyPr/>
                    <a:lstStyle/>
                    <a:p>
                      <a:r>
                        <a:rPr lang="en-US" sz="2000" dirty="0" smtClean="0"/>
                        <a:t>Adding</a:t>
                      </a:r>
                      <a:r>
                        <a:rPr lang="en-US" sz="2000" baseline="0" dirty="0" smtClean="0"/>
                        <a:t> something extra/repeating the same idea in different wording.</a:t>
                      </a:r>
                      <a:endParaRPr lang="en-US" sz="2000" dirty="0"/>
                    </a:p>
                  </a:txBody>
                  <a:tcPr/>
                </a:tc>
              </a:tr>
              <a:tr h="622021">
                <a:tc>
                  <a:txBody>
                    <a:bodyPr/>
                    <a:lstStyle/>
                    <a:p>
                      <a:r>
                        <a:rPr lang="en-US" sz="2000" dirty="0" smtClean="0"/>
                        <a:t>Antithetical parallelism</a:t>
                      </a:r>
                      <a:endParaRPr lang="en-US" sz="2000" dirty="0"/>
                    </a:p>
                  </a:txBody>
                  <a:tcPr/>
                </a:tc>
                <a:tc>
                  <a:txBody>
                    <a:bodyPr/>
                    <a:lstStyle/>
                    <a:p>
                      <a:r>
                        <a:rPr lang="en-US" sz="2000" dirty="0" smtClean="0"/>
                        <a:t>Adding an opposing thought.</a:t>
                      </a:r>
                      <a:endParaRPr lang="en-US" sz="2000" dirty="0"/>
                    </a:p>
                  </a:txBody>
                  <a:tcPr/>
                </a:tc>
              </a:tr>
              <a:tr h="622021">
                <a:tc>
                  <a:txBody>
                    <a:bodyPr/>
                    <a:lstStyle/>
                    <a:p>
                      <a:r>
                        <a:rPr lang="en-US" sz="2000" dirty="0" smtClean="0"/>
                        <a:t>Jargon</a:t>
                      </a:r>
                      <a:endParaRPr lang="en-US" sz="2000" dirty="0"/>
                    </a:p>
                  </a:txBody>
                  <a:tcPr/>
                </a:tc>
                <a:tc>
                  <a:txBody>
                    <a:bodyPr/>
                    <a:lstStyle/>
                    <a:p>
                      <a:r>
                        <a:rPr lang="en-US" sz="2000" dirty="0" smtClean="0"/>
                        <a:t>Particularly</a:t>
                      </a:r>
                      <a:r>
                        <a:rPr lang="en-US" sz="2000" baseline="0" dirty="0" smtClean="0"/>
                        <a:t> specialist terminology that may exclude others.</a:t>
                      </a:r>
                      <a:endParaRPr lang="en-US" sz="2000" dirty="0"/>
                    </a:p>
                  </a:txBody>
                  <a:tcPr/>
                </a:tc>
              </a:tr>
              <a:tr h="792412">
                <a:tc>
                  <a:txBody>
                    <a:bodyPr/>
                    <a:lstStyle/>
                    <a:p>
                      <a:r>
                        <a:rPr lang="en-US" sz="2000" dirty="0" smtClean="0"/>
                        <a:t>Negative Face (Brown and Levinson)</a:t>
                      </a:r>
                      <a:endParaRPr lang="en-US" sz="2000" dirty="0"/>
                    </a:p>
                  </a:txBody>
                  <a:tcPr/>
                </a:tc>
                <a:tc>
                  <a:txBody>
                    <a:bodyPr/>
                    <a:lstStyle/>
                    <a:p>
                      <a:r>
                        <a:rPr lang="en-US" sz="2000" dirty="0" smtClean="0"/>
                        <a:t>We try</a:t>
                      </a:r>
                      <a:r>
                        <a:rPr lang="en-US" sz="2000" baseline="0" dirty="0" smtClean="0"/>
                        <a:t> to satisfy the negative face of others by, for example, accompanying requests with apologies. </a:t>
                      </a:r>
                      <a:endParaRPr lang="en-US" sz="2000" dirty="0"/>
                    </a:p>
                  </a:txBody>
                  <a:tcPr/>
                </a:tc>
              </a:tr>
              <a:tr h="1132017">
                <a:tc>
                  <a:txBody>
                    <a:bodyPr/>
                    <a:lstStyle/>
                    <a:p>
                      <a:r>
                        <a:rPr lang="en-US" sz="2000" dirty="0" smtClean="0"/>
                        <a:t>Positive</a:t>
                      </a:r>
                      <a:r>
                        <a:rPr lang="en-US" sz="2000" baseline="0" dirty="0" smtClean="0"/>
                        <a:t> Face (Brown and Levinson)</a:t>
                      </a:r>
                      <a:endParaRPr lang="en-US" sz="2000" dirty="0"/>
                    </a:p>
                  </a:txBody>
                  <a:tcPr/>
                </a:tc>
                <a:tc>
                  <a:txBody>
                    <a:bodyPr/>
                    <a:lstStyle/>
                    <a:p>
                      <a:r>
                        <a:rPr lang="en-US" sz="2000" dirty="0" smtClean="0"/>
                        <a:t>We try</a:t>
                      </a:r>
                      <a:r>
                        <a:rPr lang="en-US" sz="2000" baseline="0" dirty="0" smtClean="0"/>
                        <a:t> to satisfy the positive face needs of others by greeting them, asking them how they are, showing respect, expressing admiration and approval. </a:t>
                      </a:r>
                      <a:endParaRPr lang="en-US" sz="2000" dirty="0"/>
                    </a:p>
                  </a:txBody>
                  <a:tcPr/>
                </a:tc>
              </a:tr>
            </a:tbl>
          </a:graphicData>
        </a:graphic>
      </p:graphicFrame>
    </p:spTree>
    <p:extLst>
      <p:ext uri="{BB962C8B-B14F-4D97-AF65-F5344CB8AC3E}">
        <p14:creationId xmlns:p14="http://schemas.microsoft.com/office/powerpoint/2010/main" val="186983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3361503554"/>
              </p:ext>
            </p:extLst>
          </p:nvPr>
        </p:nvGraphicFramePr>
        <p:xfrm>
          <a:off x="0" y="1"/>
          <a:ext cx="12192000" cy="6857998"/>
        </p:xfrm>
        <a:graphic>
          <a:graphicData uri="http://schemas.openxmlformats.org/drawingml/2006/table">
            <a:tbl>
              <a:tblPr firstRow="1" bandRow="1">
                <a:tableStyleId>{5C22544A-7EE6-4342-B048-85BDC9FD1C3A}</a:tableStyleId>
              </a:tblPr>
              <a:tblGrid>
                <a:gridCol w="6055360"/>
                <a:gridCol w="6136640"/>
              </a:tblGrid>
              <a:tr h="577603">
                <a:tc>
                  <a:txBody>
                    <a:bodyPr/>
                    <a:lstStyle/>
                    <a:p>
                      <a:r>
                        <a:rPr lang="en-US" sz="2000" dirty="0" smtClean="0">
                          <a:solidFill>
                            <a:srgbClr val="3C4743"/>
                          </a:solidFill>
                        </a:rPr>
                        <a:t>Term</a:t>
                      </a:r>
                      <a:endParaRPr lang="en-US" sz="2000" dirty="0">
                        <a:solidFill>
                          <a:srgbClr val="3C4743"/>
                        </a:solidFill>
                      </a:endParaRPr>
                    </a:p>
                  </a:txBody>
                  <a:tcPr/>
                </a:tc>
                <a:tc>
                  <a:txBody>
                    <a:bodyPr/>
                    <a:lstStyle/>
                    <a:p>
                      <a:r>
                        <a:rPr lang="en-US" sz="2000" dirty="0" smtClean="0">
                          <a:solidFill>
                            <a:srgbClr val="3C4743"/>
                          </a:solidFill>
                        </a:rPr>
                        <a:t>Definition</a:t>
                      </a:r>
                      <a:endParaRPr lang="en-US" sz="2000" dirty="0">
                        <a:solidFill>
                          <a:srgbClr val="3C4743"/>
                        </a:solidFill>
                      </a:endParaRPr>
                    </a:p>
                  </a:txBody>
                  <a:tcPr/>
                </a:tc>
              </a:tr>
              <a:tr h="1851497">
                <a:tc>
                  <a:txBody>
                    <a:bodyPr/>
                    <a:lstStyle/>
                    <a:p>
                      <a:r>
                        <a:rPr lang="en-US" sz="2000" dirty="0" smtClean="0"/>
                        <a:t>Deontic modal verbs</a:t>
                      </a:r>
                      <a:endParaRPr lang="en-US" sz="2000" dirty="0"/>
                    </a:p>
                  </a:txBody>
                  <a:tcPr/>
                </a:tc>
                <a:tc>
                  <a:txBody>
                    <a:bodyPr/>
                    <a:lstStyle/>
                    <a:p>
                      <a:r>
                        <a:rPr lang="en-US" sz="2000" dirty="0" smtClean="0"/>
                        <a:t>Obligation</a:t>
                      </a:r>
                      <a:r>
                        <a:rPr lang="en-US" sz="2000" baseline="0" dirty="0" smtClean="0"/>
                        <a:t> </a:t>
                      </a:r>
                      <a:r>
                        <a:rPr lang="en-US" sz="2000" dirty="0" smtClean="0"/>
                        <a:t>e.g. ‘must’ </a:t>
                      </a:r>
                      <a:endParaRPr lang="en-US" sz="2000" dirty="0"/>
                    </a:p>
                  </a:txBody>
                  <a:tcPr/>
                </a:tc>
              </a:tr>
              <a:tr h="996960">
                <a:tc>
                  <a:txBody>
                    <a:bodyPr/>
                    <a:lstStyle/>
                    <a:p>
                      <a:r>
                        <a:rPr lang="en-US" sz="2000" dirty="0" smtClean="0"/>
                        <a:t>Epistemic modal verbs</a:t>
                      </a:r>
                      <a:endParaRPr lang="en-US" sz="2000" dirty="0"/>
                    </a:p>
                  </a:txBody>
                  <a:tcPr/>
                </a:tc>
                <a:tc>
                  <a:txBody>
                    <a:bodyPr/>
                    <a:lstStyle/>
                    <a:p>
                      <a:r>
                        <a:rPr lang="en-US" sz="2000" dirty="0" smtClean="0"/>
                        <a:t>Discretion e.g. ‘should, could.’</a:t>
                      </a:r>
                      <a:endParaRPr lang="en-US" sz="2000" dirty="0"/>
                    </a:p>
                  </a:txBody>
                  <a:tcPr/>
                </a:tc>
              </a:tr>
              <a:tr h="1058349">
                <a:tc>
                  <a:txBody>
                    <a:bodyPr/>
                    <a:lstStyle/>
                    <a:p>
                      <a:r>
                        <a:rPr lang="en-US" sz="2000" dirty="0" smtClean="0"/>
                        <a:t>Hyp</a:t>
                      </a:r>
                      <a:r>
                        <a:rPr lang="en-US" sz="2000" dirty="0" smtClean="0">
                          <a:solidFill>
                            <a:srgbClr val="FF0000"/>
                          </a:solidFill>
                        </a:rPr>
                        <a:t>e</a:t>
                      </a:r>
                      <a:r>
                        <a:rPr lang="en-US" sz="2000" dirty="0" smtClean="0"/>
                        <a:t>rnym</a:t>
                      </a:r>
                      <a:r>
                        <a:rPr lang="en-US" sz="2000" baseline="0" dirty="0" smtClean="0"/>
                        <a:t> and Hyp</a:t>
                      </a:r>
                      <a:r>
                        <a:rPr lang="en-US" sz="2000" baseline="0" dirty="0" smtClean="0">
                          <a:solidFill>
                            <a:srgbClr val="FF0000"/>
                          </a:solidFill>
                        </a:rPr>
                        <a:t>o</a:t>
                      </a:r>
                      <a:r>
                        <a:rPr lang="en-US" sz="2000" baseline="0" dirty="0" smtClean="0"/>
                        <a:t>nym</a:t>
                      </a:r>
                      <a:endParaRPr lang="en-US" sz="2000" dirty="0"/>
                    </a:p>
                  </a:txBody>
                  <a:tcPr/>
                </a:tc>
                <a:tc>
                  <a:txBody>
                    <a:bodyPr/>
                    <a:lstStyle/>
                    <a:p>
                      <a:r>
                        <a:rPr lang="en-US" sz="2000" dirty="0" smtClean="0"/>
                        <a:t>Hypernyms are generic nouns whereas hyponyms</a:t>
                      </a:r>
                      <a:r>
                        <a:rPr lang="en-US" sz="2000" baseline="0" dirty="0" smtClean="0"/>
                        <a:t> are specifics. </a:t>
                      </a:r>
                      <a:r>
                        <a:rPr lang="en-US" sz="2000" baseline="0" dirty="0" smtClean="0">
                          <a:solidFill>
                            <a:srgbClr val="FF0000"/>
                          </a:solidFill>
                        </a:rPr>
                        <a:t>E.g. </a:t>
                      </a:r>
                      <a:r>
                        <a:rPr lang="en-US" sz="2000" baseline="0" dirty="0" smtClean="0">
                          <a:solidFill>
                            <a:srgbClr val="3366FF"/>
                          </a:solidFill>
                        </a:rPr>
                        <a:t>‘cat’ is a hyponym of ‘animal’ </a:t>
                      </a:r>
                      <a:r>
                        <a:rPr lang="en-US" sz="2000" baseline="0" dirty="0" smtClean="0">
                          <a:solidFill>
                            <a:srgbClr val="FF0000"/>
                          </a:solidFill>
                        </a:rPr>
                        <a:t>and </a:t>
                      </a:r>
                      <a:r>
                        <a:rPr lang="en-US" sz="2000" baseline="0" dirty="0" smtClean="0">
                          <a:solidFill>
                            <a:srgbClr val="008000"/>
                          </a:solidFill>
                        </a:rPr>
                        <a:t>‘animal is a hypernym of ‘cat.’</a:t>
                      </a:r>
                      <a:endParaRPr lang="en-US" sz="2000" dirty="0">
                        <a:solidFill>
                          <a:srgbClr val="008000"/>
                        </a:solidFill>
                      </a:endParaRPr>
                    </a:p>
                  </a:txBody>
                  <a:tcPr/>
                </a:tc>
              </a:tr>
              <a:tr h="577603">
                <a:tc>
                  <a:txBody>
                    <a:bodyPr/>
                    <a:lstStyle/>
                    <a:p>
                      <a:r>
                        <a:rPr lang="en-US" sz="2000" dirty="0" smtClean="0"/>
                        <a:t>Formulation</a:t>
                      </a:r>
                      <a:endParaRPr lang="en-US" sz="2000" dirty="0"/>
                    </a:p>
                  </a:txBody>
                  <a:tcPr/>
                </a:tc>
                <a:tc>
                  <a:txBody>
                    <a:bodyPr/>
                    <a:lstStyle/>
                    <a:p>
                      <a:r>
                        <a:rPr lang="en-US" sz="2000" dirty="0" smtClean="0"/>
                        <a:t>Rewording</a:t>
                      </a:r>
                      <a:r>
                        <a:rPr lang="en-US" sz="2000" baseline="0" dirty="0" smtClean="0"/>
                        <a:t> and twisting words.</a:t>
                      </a:r>
                      <a:endParaRPr lang="en-US" sz="2000" dirty="0"/>
                    </a:p>
                  </a:txBody>
                  <a:tcPr/>
                </a:tc>
              </a:tr>
              <a:tr h="1058349">
                <a:tc>
                  <a:txBody>
                    <a:bodyPr/>
                    <a:lstStyle/>
                    <a:p>
                      <a:r>
                        <a:rPr lang="en-US" sz="2000" dirty="0" smtClean="0"/>
                        <a:t>Standard English and Received</a:t>
                      </a:r>
                      <a:r>
                        <a:rPr lang="en-US" sz="2000" baseline="0" dirty="0" smtClean="0"/>
                        <a:t> Pronunciation.</a:t>
                      </a:r>
                      <a:endParaRPr lang="en-US" sz="2000" dirty="0"/>
                    </a:p>
                  </a:txBody>
                  <a:tcPr/>
                </a:tc>
                <a:tc>
                  <a:txBody>
                    <a:bodyPr/>
                    <a:lstStyle/>
                    <a:p>
                      <a:r>
                        <a:rPr lang="en-US" sz="2000" dirty="0" smtClean="0"/>
                        <a:t>SE: A dialect – words and</a:t>
                      </a:r>
                      <a:r>
                        <a:rPr lang="en-US" sz="2000" baseline="0" dirty="0" smtClean="0"/>
                        <a:t> grammar – not influenced by geographical position. RP: an accent connected with higher class rather than regional origin. </a:t>
                      </a:r>
                    </a:p>
                  </a:txBody>
                  <a:tcPr/>
                </a:tc>
              </a:tr>
              <a:tr h="737637">
                <a:tc>
                  <a:txBody>
                    <a:bodyPr/>
                    <a:lstStyle/>
                    <a:p>
                      <a:r>
                        <a:rPr lang="en-US" sz="2000" dirty="0" smtClean="0"/>
                        <a:t>Semantic</a:t>
                      </a:r>
                      <a:r>
                        <a:rPr lang="en-US" sz="2000" baseline="0" dirty="0" smtClean="0"/>
                        <a:t> Derogation. </a:t>
                      </a:r>
                      <a:endParaRPr lang="en-US" sz="2000" dirty="0"/>
                    </a:p>
                  </a:txBody>
                  <a:tcPr/>
                </a:tc>
                <a:tc>
                  <a:txBody>
                    <a:bodyPr/>
                    <a:lstStyle/>
                    <a:p>
                      <a:r>
                        <a:rPr lang="en-US" sz="2000" dirty="0" smtClean="0"/>
                        <a:t>When</a:t>
                      </a:r>
                      <a:r>
                        <a:rPr lang="en-US" sz="2000" baseline="0" dirty="0" smtClean="0"/>
                        <a:t> a negative meaning is attached to some words – e.g. ‘mistress.’</a:t>
                      </a:r>
                      <a:endParaRPr lang="en-US" sz="2000" dirty="0"/>
                    </a:p>
                  </a:txBody>
                  <a:tcPr/>
                </a:tc>
              </a:tr>
            </a:tbl>
          </a:graphicData>
        </a:graphic>
      </p:graphicFrame>
    </p:spTree>
    <p:extLst>
      <p:ext uri="{BB962C8B-B14F-4D97-AF65-F5344CB8AC3E}">
        <p14:creationId xmlns:p14="http://schemas.microsoft.com/office/powerpoint/2010/main" val="29060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t>
            </a:r>
            <a:endParaRPr lang="en-US" dirty="0"/>
          </a:p>
        </p:txBody>
      </p:sp>
      <p:sp>
        <p:nvSpPr>
          <p:cNvPr id="3" name="Content Placeholder 2"/>
          <p:cNvSpPr>
            <a:spLocks noGrp="1"/>
          </p:cNvSpPr>
          <p:nvPr>
            <p:ph idx="1"/>
          </p:nvPr>
        </p:nvSpPr>
        <p:spPr/>
        <p:txBody>
          <a:bodyPr>
            <a:normAutofit fontScale="85000" lnSpcReduction="10000"/>
          </a:bodyPr>
          <a:lstStyle/>
          <a:p>
            <a:pPr>
              <a:spcBef>
                <a:spcPct val="50000"/>
              </a:spcBef>
            </a:pPr>
            <a:r>
              <a:rPr lang="en-GB" sz="2600" dirty="0"/>
              <a:t>The purpose of political language is to persuade. To achieve this, politicians use rhetorical devices (rhetoric is the art of using language persuasively).</a:t>
            </a:r>
          </a:p>
          <a:p>
            <a:pPr>
              <a:spcBef>
                <a:spcPct val="50000"/>
              </a:spcBef>
            </a:pPr>
            <a:endParaRPr lang="en-GB" sz="2600" dirty="0"/>
          </a:p>
          <a:p>
            <a:pPr>
              <a:spcBef>
                <a:spcPct val="50000"/>
              </a:spcBef>
              <a:buFontTx/>
              <a:buAutoNum type="arabicPeriod"/>
            </a:pPr>
            <a:r>
              <a:rPr lang="en-GB" sz="2600" dirty="0"/>
              <a:t>Rhetoric questions </a:t>
            </a:r>
          </a:p>
          <a:p>
            <a:pPr>
              <a:spcBef>
                <a:spcPct val="50000"/>
              </a:spcBef>
              <a:buFontTx/>
              <a:buAutoNum type="arabicPeriod"/>
            </a:pPr>
            <a:r>
              <a:rPr lang="en-GB" sz="2600" dirty="0"/>
              <a:t>Repetition</a:t>
            </a:r>
          </a:p>
          <a:p>
            <a:pPr>
              <a:spcBef>
                <a:spcPct val="50000"/>
              </a:spcBef>
              <a:buFontTx/>
              <a:buAutoNum type="arabicPeriod"/>
            </a:pPr>
            <a:r>
              <a:rPr lang="en-GB" sz="2600" dirty="0"/>
              <a:t>Hyperbole</a:t>
            </a:r>
          </a:p>
          <a:p>
            <a:pPr>
              <a:spcBef>
                <a:spcPct val="50000"/>
              </a:spcBef>
              <a:buFontTx/>
              <a:buAutoNum type="arabicPeriod"/>
            </a:pPr>
            <a:r>
              <a:rPr lang="en-GB" sz="2600" dirty="0"/>
              <a:t>Three-part lists </a:t>
            </a:r>
          </a:p>
          <a:p>
            <a:pPr>
              <a:spcBef>
                <a:spcPct val="50000"/>
              </a:spcBef>
              <a:buFontTx/>
              <a:buAutoNum type="arabicPeriod"/>
            </a:pPr>
            <a:r>
              <a:rPr lang="en-GB" sz="2600" dirty="0"/>
              <a:t>Figurative language</a:t>
            </a:r>
          </a:p>
          <a:p>
            <a:pPr>
              <a:spcBef>
                <a:spcPct val="50000"/>
              </a:spcBef>
              <a:buFontTx/>
              <a:buAutoNum type="arabicPeriod"/>
            </a:pPr>
            <a:r>
              <a:rPr lang="en-GB" sz="2600" dirty="0"/>
              <a:t>First person plural pronoun</a:t>
            </a:r>
          </a:p>
          <a:p>
            <a:endParaRPr lang="en-US" dirty="0"/>
          </a:p>
        </p:txBody>
      </p:sp>
    </p:spTree>
    <p:extLst>
      <p:ext uri="{BB962C8B-B14F-4D97-AF65-F5344CB8AC3E}">
        <p14:creationId xmlns:p14="http://schemas.microsoft.com/office/powerpoint/2010/main" val="410383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a:t>
            </a:r>
            <a:endParaRPr lang="en-US" dirty="0"/>
          </a:p>
        </p:txBody>
      </p:sp>
      <p:sp>
        <p:nvSpPr>
          <p:cNvPr id="3" name="Content Placeholder 2"/>
          <p:cNvSpPr>
            <a:spLocks noGrp="1"/>
          </p:cNvSpPr>
          <p:nvPr>
            <p:ph idx="1"/>
          </p:nvPr>
        </p:nvSpPr>
        <p:spPr>
          <a:xfrm>
            <a:off x="1280160" y="2190749"/>
            <a:ext cx="10119360" cy="3986213"/>
          </a:xfrm>
        </p:spPr>
        <p:txBody>
          <a:bodyPr>
            <a:normAutofit/>
          </a:bodyPr>
          <a:lstStyle/>
          <a:p>
            <a:pPr marL="609600" indent="-609600">
              <a:lnSpc>
                <a:spcPct val="80000"/>
              </a:lnSpc>
              <a:buFont typeface="Wingdings" charset="0"/>
              <a:buAutoNum type="arabicPeriod"/>
            </a:pPr>
            <a:r>
              <a:rPr lang="en-GB" sz="2800" b="1" dirty="0">
                <a:ea typeface="MS PGothic" charset="0"/>
                <a:cs typeface="Arial" charset="0"/>
              </a:rPr>
              <a:t>Legal language</a:t>
            </a:r>
            <a:r>
              <a:rPr lang="en-GB" sz="2800" dirty="0">
                <a:ea typeface="MS PGothic" charset="0"/>
                <a:cs typeface="Arial" charset="0"/>
              </a:rPr>
              <a:t> is quite distinctive – it has it</a:t>
            </a:r>
            <a:r>
              <a:rPr lang="ja-JP" altLang="en-GB" sz="2800" dirty="0">
                <a:ea typeface="MS PGothic" charset="0"/>
                <a:cs typeface="Arial" charset="0"/>
              </a:rPr>
              <a:t>’</a:t>
            </a:r>
            <a:r>
              <a:rPr lang="en-GB" altLang="ja-JP" sz="2800" dirty="0">
                <a:ea typeface="MS PGothic" charset="0"/>
                <a:cs typeface="Arial" charset="0"/>
              </a:rPr>
              <a:t>s own </a:t>
            </a:r>
            <a:r>
              <a:rPr lang="en-GB" altLang="ja-JP" sz="2800" b="1" dirty="0">
                <a:ea typeface="MS PGothic" charset="0"/>
                <a:cs typeface="Arial" charset="0"/>
              </a:rPr>
              <a:t>lexis</a:t>
            </a:r>
            <a:r>
              <a:rPr lang="en-GB" altLang="ja-JP" sz="2800" dirty="0">
                <a:ea typeface="MS PGothic" charset="0"/>
                <a:cs typeface="Arial" charset="0"/>
              </a:rPr>
              <a:t>. The specific vocabulary used by an </a:t>
            </a:r>
            <a:r>
              <a:rPr lang="en-GB" altLang="ja-JP" sz="2800" b="1" dirty="0">
                <a:solidFill>
                  <a:srgbClr val="3366FF"/>
                </a:solidFill>
                <a:ea typeface="MS PGothic" charset="0"/>
                <a:cs typeface="Arial" charset="0"/>
              </a:rPr>
              <a:t>occupational group</a:t>
            </a:r>
            <a:r>
              <a:rPr lang="en-GB" altLang="ja-JP" sz="2800" dirty="0">
                <a:solidFill>
                  <a:srgbClr val="3366FF"/>
                </a:solidFill>
                <a:ea typeface="MS PGothic" charset="0"/>
                <a:cs typeface="Arial" charset="0"/>
              </a:rPr>
              <a:t> </a:t>
            </a:r>
            <a:r>
              <a:rPr lang="en-GB" altLang="ja-JP" sz="2800" dirty="0">
                <a:ea typeface="MS PGothic" charset="0"/>
                <a:cs typeface="Arial" charset="0"/>
              </a:rPr>
              <a:t>is known as </a:t>
            </a:r>
            <a:r>
              <a:rPr lang="en-GB" altLang="ja-JP" sz="2800" b="1" dirty="0">
                <a:solidFill>
                  <a:srgbClr val="3366FF"/>
                </a:solidFill>
                <a:ea typeface="MS PGothic" charset="0"/>
                <a:cs typeface="Arial" charset="0"/>
              </a:rPr>
              <a:t>jargon.</a:t>
            </a:r>
            <a:endParaRPr lang="en-GB" altLang="ja-JP" sz="2800" dirty="0">
              <a:solidFill>
                <a:srgbClr val="3366FF"/>
              </a:solidFill>
              <a:ea typeface="MS PGothic" charset="0"/>
              <a:cs typeface="Arial" charset="0"/>
            </a:endParaRPr>
          </a:p>
          <a:p>
            <a:pPr marL="609600" indent="-609600">
              <a:lnSpc>
                <a:spcPct val="80000"/>
              </a:lnSpc>
              <a:buFont typeface="Wingdings" charset="0"/>
              <a:buAutoNum type="arabicPeriod"/>
            </a:pPr>
            <a:r>
              <a:rPr lang="en-GB" sz="2800" dirty="0">
                <a:ea typeface="MS PGothic" charset="0"/>
                <a:cs typeface="Arial" charset="0"/>
              </a:rPr>
              <a:t>The syntax is often </a:t>
            </a:r>
            <a:r>
              <a:rPr lang="en-GB" sz="2800" b="1" dirty="0">
                <a:solidFill>
                  <a:srgbClr val="3366FF"/>
                </a:solidFill>
                <a:ea typeface="MS PGothic" charset="0"/>
                <a:cs typeface="Arial" charset="0"/>
              </a:rPr>
              <a:t>complex</a:t>
            </a:r>
            <a:r>
              <a:rPr lang="en-GB" sz="2800" dirty="0">
                <a:ea typeface="MS PGothic" charset="0"/>
                <a:cs typeface="Arial" charset="0"/>
              </a:rPr>
              <a:t>, with lots of </a:t>
            </a:r>
            <a:r>
              <a:rPr lang="en-GB" sz="2800" b="1" dirty="0">
                <a:solidFill>
                  <a:srgbClr val="3366FF"/>
                </a:solidFill>
                <a:ea typeface="MS PGothic" charset="0"/>
                <a:cs typeface="Arial" charset="0"/>
              </a:rPr>
              <a:t>subordinate</a:t>
            </a:r>
            <a:r>
              <a:rPr lang="en-GB" sz="2800" b="1" dirty="0">
                <a:ea typeface="MS PGothic" charset="0"/>
                <a:cs typeface="Arial" charset="0"/>
              </a:rPr>
              <a:t> clauses</a:t>
            </a:r>
            <a:r>
              <a:rPr lang="en-GB" sz="2800" dirty="0">
                <a:ea typeface="MS PGothic" charset="0"/>
                <a:cs typeface="Arial" charset="0"/>
              </a:rPr>
              <a:t>. It</a:t>
            </a:r>
            <a:r>
              <a:rPr lang="ja-JP" altLang="en-GB" sz="2800" dirty="0">
                <a:ea typeface="MS PGothic" charset="0"/>
                <a:cs typeface="Arial" charset="0"/>
              </a:rPr>
              <a:t>’</a:t>
            </a:r>
            <a:r>
              <a:rPr lang="en-GB" altLang="ja-JP" sz="2800" dirty="0">
                <a:ea typeface="MS PGothic" charset="0"/>
                <a:cs typeface="Arial" charset="0"/>
              </a:rPr>
              <a:t>s also </a:t>
            </a:r>
            <a:r>
              <a:rPr lang="en-GB" altLang="ja-JP" sz="2800" b="1" dirty="0">
                <a:ea typeface="MS PGothic" charset="0"/>
                <a:cs typeface="Arial" charset="0"/>
              </a:rPr>
              <a:t>repetitive</a:t>
            </a:r>
            <a:r>
              <a:rPr lang="en-GB" altLang="ja-JP" sz="2800" dirty="0">
                <a:ea typeface="MS PGothic" charset="0"/>
                <a:cs typeface="Arial" charset="0"/>
              </a:rPr>
              <a:t>.</a:t>
            </a:r>
          </a:p>
          <a:p>
            <a:pPr marL="609600" indent="-609600">
              <a:lnSpc>
                <a:spcPct val="80000"/>
              </a:lnSpc>
              <a:buFont typeface="Wingdings" charset="0"/>
              <a:buAutoNum type="arabicPeriod"/>
            </a:pPr>
            <a:r>
              <a:rPr lang="en-GB" sz="2800" dirty="0">
                <a:ea typeface="MS PGothic" charset="0"/>
                <a:cs typeface="Arial" charset="0"/>
              </a:rPr>
              <a:t>Because it</a:t>
            </a:r>
            <a:r>
              <a:rPr lang="ja-JP" altLang="en-GB" sz="2800" dirty="0">
                <a:ea typeface="MS PGothic" charset="0"/>
                <a:cs typeface="Arial" charset="0"/>
              </a:rPr>
              <a:t>’</a:t>
            </a:r>
            <a:r>
              <a:rPr lang="en-GB" altLang="ja-JP" sz="2800" dirty="0">
                <a:ea typeface="MS PGothic" charset="0"/>
                <a:cs typeface="Arial" charset="0"/>
              </a:rPr>
              <a:t>s so complex, knowledge of this language gives </a:t>
            </a:r>
            <a:r>
              <a:rPr lang="en-GB" altLang="ja-JP" sz="2800" b="1" dirty="0">
                <a:ea typeface="MS PGothic" charset="0"/>
                <a:cs typeface="Arial" charset="0"/>
              </a:rPr>
              <a:t>specialists </a:t>
            </a:r>
            <a:r>
              <a:rPr lang="en-GB" altLang="ja-JP" sz="2800" dirty="0">
                <a:ea typeface="MS PGothic" charset="0"/>
                <a:cs typeface="Arial" charset="0"/>
              </a:rPr>
              <a:t>a distinct </a:t>
            </a:r>
            <a:r>
              <a:rPr lang="en-GB" altLang="ja-JP" sz="2800" b="1" dirty="0">
                <a:ea typeface="MS PGothic" charset="0"/>
                <a:cs typeface="Arial" charset="0"/>
              </a:rPr>
              <a:t>advantage</a:t>
            </a:r>
            <a:r>
              <a:rPr lang="en-GB" altLang="ja-JP" sz="2800" dirty="0">
                <a:ea typeface="MS PGothic" charset="0"/>
                <a:cs typeface="Arial" charset="0"/>
              </a:rPr>
              <a:t> over </a:t>
            </a:r>
            <a:r>
              <a:rPr lang="en-GB" altLang="ja-JP" sz="2800" b="1" dirty="0">
                <a:ea typeface="MS PGothic" charset="0"/>
                <a:cs typeface="Arial" charset="0"/>
              </a:rPr>
              <a:t>non-specialists</a:t>
            </a:r>
            <a:r>
              <a:rPr lang="en-GB" altLang="ja-JP" sz="2800" dirty="0">
                <a:ea typeface="MS PGothic" charset="0"/>
                <a:cs typeface="Arial" charset="0"/>
              </a:rPr>
              <a:t>. This means that lawyers have a lot of </a:t>
            </a:r>
            <a:r>
              <a:rPr lang="en-GB" altLang="ja-JP" sz="2800" b="1" dirty="0">
                <a:ea typeface="MS PGothic" charset="0"/>
                <a:cs typeface="Arial" charset="0"/>
              </a:rPr>
              <a:t>power</a:t>
            </a:r>
            <a:r>
              <a:rPr lang="en-GB" altLang="ja-JP" sz="2800" dirty="0">
                <a:ea typeface="MS PGothic" charset="0"/>
                <a:cs typeface="Arial" charset="0"/>
              </a:rPr>
              <a:t> – if their clients don</a:t>
            </a:r>
            <a:r>
              <a:rPr lang="ja-JP" altLang="en-GB" sz="2800" dirty="0">
                <a:ea typeface="MS PGothic" charset="0"/>
                <a:cs typeface="Arial" charset="0"/>
              </a:rPr>
              <a:t>’</a:t>
            </a:r>
            <a:r>
              <a:rPr lang="en-GB" altLang="ja-JP" sz="2800" dirty="0">
                <a:ea typeface="MS PGothic" charset="0"/>
                <a:cs typeface="Arial" charset="0"/>
              </a:rPr>
              <a:t>t fully understand the difficult jargon, then they have to </a:t>
            </a:r>
            <a:r>
              <a:rPr lang="en-GB" altLang="ja-JP" sz="2800" b="1" dirty="0">
                <a:ea typeface="MS PGothic" charset="0"/>
                <a:cs typeface="Arial" charset="0"/>
              </a:rPr>
              <a:t>trust</a:t>
            </a:r>
            <a:r>
              <a:rPr lang="en-GB" altLang="ja-JP" sz="2800" dirty="0">
                <a:ea typeface="MS PGothic" charset="0"/>
                <a:cs typeface="Arial" charset="0"/>
              </a:rPr>
              <a:t> that their lawyers understand it and deal with their case properly.</a:t>
            </a:r>
            <a:endParaRPr lang="en-GB" sz="2800" b="1" dirty="0">
              <a:ea typeface="MS PGothic" charset="0"/>
              <a:cs typeface="Arial" charset="0"/>
            </a:endParaRPr>
          </a:p>
          <a:p>
            <a:endParaRPr lang="en-US" dirty="0"/>
          </a:p>
        </p:txBody>
      </p:sp>
    </p:spTree>
    <p:extLst>
      <p:ext uri="{BB962C8B-B14F-4D97-AF65-F5344CB8AC3E}">
        <p14:creationId xmlns:p14="http://schemas.microsoft.com/office/powerpoint/2010/main" val="326367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a:xfrm>
            <a:off x="670560" y="2190749"/>
            <a:ext cx="10942320" cy="3986213"/>
          </a:xfrm>
        </p:spPr>
        <p:txBody>
          <a:bodyPr>
            <a:normAutofit lnSpcReduction="10000"/>
          </a:bodyPr>
          <a:lstStyle/>
          <a:p>
            <a:pPr marL="609600" indent="-609600">
              <a:lnSpc>
                <a:spcPct val="80000"/>
              </a:lnSpc>
              <a:buFont typeface="Wingdings" charset="0"/>
              <a:buAutoNum type="arabicPeriod"/>
            </a:pPr>
            <a:r>
              <a:rPr lang="en-GB" sz="2800" dirty="0">
                <a:ea typeface="MS PGothic" charset="0"/>
                <a:cs typeface="Arial" charset="0"/>
              </a:rPr>
              <a:t>The language of power is seen in schools, colleges and universities. The language of </a:t>
            </a:r>
            <a:r>
              <a:rPr lang="en-GB" sz="2800" b="1" dirty="0">
                <a:ea typeface="MS PGothic" charset="0"/>
                <a:cs typeface="Arial" charset="0"/>
              </a:rPr>
              <a:t>education</a:t>
            </a:r>
            <a:r>
              <a:rPr lang="en-GB" sz="2800" dirty="0">
                <a:ea typeface="MS PGothic" charset="0"/>
                <a:cs typeface="Arial" charset="0"/>
              </a:rPr>
              <a:t> reflects the </a:t>
            </a:r>
            <a:r>
              <a:rPr lang="en-GB" sz="2800" b="1" dirty="0">
                <a:ea typeface="MS PGothic" charset="0"/>
                <a:cs typeface="Arial" charset="0"/>
              </a:rPr>
              <a:t>power structures</a:t>
            </a:r>
            <a:r>
              <a:rPr lang="en-GB" sz="2800" dirty="0">
                <a:ea typeface="MS PGothic" charset="0"/>
                <a:cs typeface="Arial" charset="0"/>
              </a:rPr>
              <a:t> in schools.</a:t>
            </a:r>
          </a:p>
          <a:p>
            <a:pPr marL="609600" indent="-609600">
              <a:lnSpc>
                <a:spcPct val="80000"/>
              </a:lnSpc>
              <a:buFont typeface="Wingdings" charset="0"/>
              <a:buAutoNum type="arabicPeriod"/>
            </a:pPr>
            <a:r>
              <a:rPr lang="en-GB" sz="2800" dirty="0">
                <a:ea typeface="MS PGothic" charset="0"/>
                <a:cs typeface="Arial" charset="0"/>
              </a:rPr>
              <a:t>Teachers often use </a:t>
            </a:r>
            <a:r>
              <a:rPr lang="en-GB" sz="2800" b="1" dirty="0">
                <a:ea typeface="MS PGothic" charset="0"/>
                <a:cs typeface="Arial" charset="0"/>
              </a:rPr>
              <a:t>imperatives</a:t>
            </a:r>
            <a:r>
              <a:rPr lang="en-GB" sz="2800" dirty="0">
                <a:ea typeface="MS PGothic" charset="0"/>
                <a:cs typeface="Arial" charset="0"/>
              </a:rPr>
              <a:t> – </a:t>
            </a:r>
            <a:r>
              <a:rPr lang="en-GB" sz="2800" i="1" dirty="0">
                <a:ea typeface="MS PGothic" charset="0"/>
                <a:cs typeface="Arial" charset="0"/>
              </a:rPr>
              <a:t>open your books </a:t>
            </a:r>
            <a:r>
              <a:rPr lang="en-GB" sz="2800" dirty="0">
                <a:ea typeface="MS PGothic" charset="0"/>
                <a:cs typeface="Arial" charset="0"/>
              </a:rPr>
              <a:t>and direct interrogatives – </a:t>
            </a:r>
            <a:r>
              <a:rPr lang="en-GB" sz="2800" i="1" dirty="0">
                <a:ea typeface="MS PGothic" charset="0"/>
                <a:cs typeface="Arial" charset="0"/>
              </a:rPr>
              <a:t>what</a:t>
            </a:r>
            <a:r>
              <a:rPr lang="ja-JP" altLang="en-GB" sz="2800" i="1" dirty="0">
                <a:ea typeface="MS PGothic" charset="0"/>
                <a:cs typeface="Arial" charset="0"/>
              </a:rPr>
              <a:t>’</a:t>
            </a:r>
            <a:r>
              <a:rPr lang="en-GB" altLang="ja-JP" sz="2800" i="1" dirty="0">
                <a:ea typeface="MS PGothic" charset="0"/>
                <a:cs typeface="Arial" charset="0"/>
              </a:rPr>
              <a:t>s the answer to question four?</a:t>
            </a:r>
          </a:p>
          <a:p>
            <a:pPr marL="609600" indent="-609600">
              <a:lnSpc>
                <a:spcPct val="80000"/>
              </a:lnSpc>
              <a:buFont typeface="Wingdings" charset="0"/>
              <a:buAutoNum type="arabicPeriod"/>
            </a:pPr>
            <a:r>
              <a:rPr lang="en-GB" sz="2800" dirty="0">
                <a:ea typeface="MS PGothic" charset="0"/>
                <a:cs typeface="Arial" charset="0"/>
              </a:rPr>
              <a:t>Students use </a:t>
            </a:r>
            <a:r>
              <a:rPr lang="en-GB" sz="2800" b="1" dirty="0">
                <a:ea typeface="MS PGothic" charset="0"/>
                <a:cs typeface="Arial" charset="0"/>
              </a:rPr>
              <a:t>fewer imperatives</a:t>
            </a:r>
            <a:r>
              <a:rPr lang="en-GB" sz="2800" dirty="0">
                <a:ea typeface="MS PGothic" charset="0"/>
                <a:cs typeface="Arial" charset="0"/>
              </a:rPr>
              <a:t> and ask more</a:t>
            </a:r>
            <a:r>
              <a:rPr lang="en-GB" sz="2800" b="1" dirty="0">
                <a:ea typeface="MS PGothic" charset="0"/>
                <a:cs typeface="Arial" charset="0"/>
              </a:rPr>
              <a:t> indirect questions</a:t>
            </a:r>
            <a:r>
              <a:rPr lang="en-GB" sz="2800" dirty="0">
                <a:ea typeface="MS PGothic" charset="0"/>
                <a:cs typeface="Arial" charset="0"/>
              </a:rPr>
              <a:t> – is it ok if I go to the toilet?</a:t>
            </a:r>
          </a:p>
          <a:p>
            <a:pPr marL="609600" indent="-609600">
              <a:lnSpc>
                <a:spcPct val="80000"/>
              </a:lnSpc>
              <a:buFont typeface="Wingdings" charset="0"/>
              <a:buAutoNum type="arabicPeriod"/>
            </a:pPr>
            <a:r>
              <a:rPr lang="en-GB" sz="2800" dirty="0">
                <a:ea typeface="MS PGothic" charset="0"/>
                <a:cs typeface="Arial" charset="0"/>
              </a:rPr>
              <a:t>There</a:t>
            </a:r>
            <a:r>
              <a:rPr lang="ja-JP" altLang="en-GB" sz="2800" dirty="0">
                <a:ea typeface="MS PGothic" charset="0"/>
                <a:cs typeface="Arial" charset="0"/>
              </a:rPr>
              <a:t>’</a:t>
            </a:r>
            <a:r>
              <a:rPr lang="en-GB" altLang="ja-JP" sz="2800" dirty="0">
                <a:ea typeface="MS PGothic" charset="0"/>
                <a:cs typeface="Arial" charset="0"/>
              </a:rPr>
              <a:t>s often an</a:t>
            </a:r>
            <a:r>
              <a:rPr lang="en-GB" altLang="ja-JP" sz="2800" i="1" dirty="0">
                <a:ea typeface="MS PGothic" charset="0"/>
                <a:cs typeface="Arial" charset="0"/>
              </a:rPr>
              <a:t> </a:t>
            </a:r>
            <a:r>
              <a:rPr lang="en-GB" altLang="ja-JP" sz="2800" b="1" dirty="0">
                <a:ea typeface="MS PGothic" charset="0"/>
                <a:cs typeface="Arial" charset="0"/>
              </a:rPr>
              <a:t>imbalance</a:t>
            </a:r>
            <a:r>
              <a:rPr lang="en-GB" altLang="ja-JP" sz="2800" dirty="0">
                <a:ea typeface="MS PGothic" charset="0"/>
                <a:cs typeface="Arial" charset="0"/>
              </a:rPr>
              <a:t> in </a:t>
            </a:r>
            <a:r>
              <a:rPr lang="en-GB" altLang="ja-JP" sz="2800" b="1" dirty="0">
                <a:ea typeface="MS PGothic" charset="0"/>
                <a:cs typeface="Arial" charset="0"/>
              </a:rPr>
              <a:t>address terms</a:t>
            </a:r>
            <a:r>
              <a:rPr lang="en-GB" altLang="ja-JP" sz="2800" dirty="0">
                <a:ea typeface="MS PGothic" charset="0"/>
                <a:cs typeface="Arial" charset="0"/>
              </a:rPr>
              <a:t> – students might use respectful address terms to the teacher like </a:t>
            </a:r>
            <a:r>
              <a:rPr lang="en-GB" altLang="ja-JP" sz="2800" b="1" dirty="0">
                <a:ea typeface="MS PGothic" charset="0"/>
                <a:cs typeface="Arial" charset="0"/>
              </a:rPr>
              <a:t>sir</a:t>
            </a:r>
            <a:r>
              <a:rPr lang="en-GB" altLang="ja-JP" sz="2800" dirty="0">
                <a:ea typeface="MS PGothic" charset="0"/>
                <a:cs typeface="Arial" charset="0"/>
              </a:rPr>
              <a:t>, or </a:t>
            </a:r>
            <a:r>
              <a:rPr lang="en-GB" altLang="ja-JP" sz="2800" b="1" dirty="0">
                <a:ea typeface="MS PGothic" charset="0"/>
                <a:cs typeface="Arial" charset="0"/>
              </a:rPr>
              <a:t>title + surname</a:t>
            </a:r>
            <a:r>
              <a:rPr lang="en-GB" altLang="ja-JP" sz="2800" dirty="0">
                <a:ea typeface="MS PGothic" charset="0"/>
                <a:cs typeface="Arial" charset="0"/>
              </a:rPr>
              <a:t> constructions (Ms Smith), while teachers just use the students </a:t>
            </a:r>
            <a:r>
              <a:rPr lang="en-GB" altLang="ja-JP" sz="2800" b="1" dirty="0">
                <a:ea typeface="MS PGothic" charset="0"/>
                <a:cs typeface="Arial" charset="0"/>
              </a:rPr>
              <a:t>first name</a:t>
            </a:r>
            <a:r>
              <a:rPr lang="en-GB" altLang="ja-JP" sz="2800" dirty="0">
                <a:ea typeface="MS PGothic" charset="0"/>
                <a:cs typeface="Arial" charset="0"/>
              </a:rPr>
              <a:t>. This shows an </a:t>
            </a:r>
            <a:r>
              <a:rPr lang="en-GB" altLang="ja-JP" sz="2800" b="1" dirty="0">
                <a:ea typeface="MS PGothic" charset="0"/>
                <a:cs typeface="Arial" charset="0"/>
              </a:rPr>
              <a:t>understanding</a:t>
            </a:r>
            <a:r>
              <a:rPr lang="en-GB" altLang="ja-JP" sz="2800" dirty="0">
                <a:ea typeface="MS PGothic" charset="0"/>
                <a:cs typeface="Arial" charset="0"/>
              </a:rPr>
              <a:t> that the teacher has </a:t>
            </a:r>
            <a:r>
              <a:rPr lang="en-GB" altLang="ja-JP" sz="2800" b="1" dirty="0">
                <a:ea typeface="MS PGothic" charset="0"/>
                <a:cs typeface="Arial" charset="0"/>
              </a:rPr>
              <a:t>authority</a:t>
            </a:r>
            <a:r>
              <a:rPr lang="en-GB" altLang="ja-JP" sz="2800" dirty="0">
                <a:ea typeface="MS PGothic" charset="0"/>
                <a:cs typeface="Arial" charset="0"/>
              </a:rPr>
              <a:t>.</a:t>
            </a:r>
            <a:endParaRPr lang="en-GB" sz="2800" dirty="0">
              <a:ea typeface="MS PGothic" charset="0"/>
              <a:cs typeface="Arial" charset="0"/>
            </a:endParaRPr>
          </a:p>
          <a:p>
            <a:endParaRPr lang="en-US" dirty="0"/>
          </a:p>
        </p:txBody>
      </p:sp>
    </p:spTree>
    <p:extLst>
      <p:ext uri="{BB962C8B-B14F-4D97-AF65-F5344CB8AC3E}">
        <p14:creationId xmlns:p14="http://schemas.microsoft.com/office/powerpoint/2010/main" val="38480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3970911493"/>
              </p:ext>
            </p:extLst>
          </p:nvPr>
        </p:nvGraphicFramePr>
        <p:xfrm>
          <a:off x="0" y="0"/>
          <a:ext cx="12192000" cy="6858000"/>
        </p:xfrm>
        <a:graphic>
          <a:graphicData uri="http://schemas.openxmlformats.org/drawingml/2006/table">
            <a:tbl>
              <a:tblPr/>
              <a:tblGrid>
                <a:gridCol w="3048000"/>
                <a:gridCol w="3048000"/>
                <a:gridCol w="3048000"/>
                <a:gridCol w="3048000"/>
              </a:tblGrid>
              <a:tr h="471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ahoma" charset="0"/>
                          <a:ea typeface="MS PGothic" charset="0"/>
                          <a:cs typeface="MS PGothic" charset="0"/>
                        </a:rPr>
                        <a:t>Declarative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Tahoma" charset="0"/>
                          <a:ea typeface="MS PGothic" charset="0"/>
                          <a:cs typeface="MS PGothic" charset="0"/>
                        </a:rPr>
                        <a:t>Interrogative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Tahoma" charset="0"/>
                          <a:ea typeface="MS PGothic" charset="0"/>
                          <a:cs typeface="MS PGothic" charset="0"/>
                        </a:rPr>
                        <a:t>Imperative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Tahoma" charset="0"/>
                          <a:ea typeface="MS PGothic" charset="0"/>
                          <a:cs typeface="MS PGothic" charset="0"/>
                        </a:rPr>
                        <a:t>Exclamative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866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Declarative sentences are used to convey information or to make statements. E.g.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ahoma"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David plays the piano.</a:t>
                      </a: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I hope you can come tomorrow.</a:t>
                      </a: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We've forgotten the milk.</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Interrogative sentences are used in asking questions. E.g.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ahoma"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Is this your book?</a:t>
                      </a: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Did you receive my message?</a:t>
                      </a: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Have you found a new job yet?</a:t>
                      </a:r>
                    </a:p>
                    <a:p>
                      <a:pPr marL="0" marR="0" lvl="0" indent="0" algn="ctr" defTabSz="457200" rtl="0" eaLnBrk="1" fontAlgn="base" latinLnBrk="0" hangingPunct="1">
                        <a:lnSpc>
                          <a:spcPct val="100000"/>
                        </a:lnSpc>
                        <a:spcBef>
                          <a:spcPct val="0"/>
                        </a:spcBef>
                        <a:spcAft>
                          <a:spcPct val="0"/>
                        </a:spcAft>
                        <a:buClrTx/>
                        <a:buSzTx/>
                        <a:buFont typeface="Arial" charset="0"/>
                        <a:buChar char="•"/>
                        <a:tabLst/>
                      </a:pPr>
                      <a:endParaRPr kumimoji="0" lang="en-US" sz="2000" b="0" i="0" u="none" strike="noStrike" cap="none" normalizeH="0" baseline="0" dirty="0">
                        <a:ln>
                          <a:noFill/>
                        </a:ln>
                        <a:solidFill>
                          <a:srgbClr val="000000"/>
                        </a:solidFill>
                        <a:effectLst/>
                        <a:latin typeface="Tahoma"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ALTERNATIVE INTERROGATIVES offer two or more alternative responses:</a:t>
                      </a:r>
                    </a:p>
                    <a:p>
                      <a:pPr marL="0" marR="0" lvl="0" indent="0" algn="ctr" defTabSz="457200" rtl="0" eaLnBrk="1" fontAlgn="base" latinLnBrk="0" hangingPunct="1">
                        <a:lnSpc>
                          <a:spcPct val="100000"/>
                        </a:lnSpc>
                        <a:spcBef>
                          <a:spcPct val="0"/>
                        </a:spcBef>
                        <a:spcAft>
                          <a:spcPct val="0"/>
                        </a:spcAft>
                        <a:buClrTx/>
                        <a:buSzTx/>
                        <a:buFont typeface="Arial" charset="0"/>
                        <a:buNone/>
                        <a:tabLst/>
                      </a:pPr>
                      <a:endParaRPr kumimoji="0" lang="en-US" sz="2000" b="0" i="0" u="none" strike="noStrike" cap="none" normalizeH="0" baseline="0" dirty="0">
                        <a:ln>
                          <a:noFill/>
                        </a:ln>
                        <a:solidFill>
                          <a:srgbClr val="000000"/>
                        </a:solidFill>
                        <a:effectLst/>
                        <a:latin typeface="Tahoma"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Should I telephone you or send an email? </a:t>
                      </a:r>
                      <a:r>
                        <a:rPr kumimoji="0" lang="en-US" sz="2400" b="0" i="0" u="none" strike="noStrike" cap="none" normalizeH="0" baseline="0" dirty="0">
                          <a:ln>
                            <a:noFill/>
                          </a:ln>
                          <a:solidFill>
                            <a:srgbClr val="000000"/>
                          </a:solidFill>
                          <a:effectLst/>
                          <a:latin typeface="Tahoma" charset="0"/>
                          <a:ea typeface="MS PGothic" charset="0"/>
                          <a:cs typeface="MS PGothic" charset="0"/>
                        </a:rPr>
                        <a:t>	</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Imperative sentences are used in issuing orders or directives. E.g.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ahoma"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Leave your coat in the hall.</a:t>
                      </a: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Give me your phone number.</a:t>
                      </a: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Don't shut the door</a:t>
                      </a: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Stop!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Tahoma" charset="0"/>
                        <a:ea typeface="MS PGothic" charset="0"/>
                        <a:cs typeface="MS PGothic"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Exclamative sentences are used to make exclamations: E.g.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ahoma" charset="0"/>
                        <a:ea typeface="MS PGothic" charset="0"/>
                        <a:cs typeface="MS PGothic" charset="0"/>
                      </a:endParaRP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What a stupid man he is</a:t>
                      </a:r>
                    </a:p>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a:ln>
                            <a:noFill/>
                          </a:ln>
                          <a:solidFill>
                            <a:srgbClr val="000000"/>
                          </a:solidFill>
                          <a:effectLst/>
                          <a:latin typeface="Tahoma" charset="0"/>
                          <a:ea typeface="MS PGothic" charset="0"/>
                          <a:cs typeface="MS PGothic" charset="0"/>
                        </a:rPr>
                        <a:t>How wonderful you look!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ahoma" charset="0"/>
                        <a:ea typeface="MS PGothic" charset="0"/>
                        <a:cs typeface="MS PGothic"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
        <p:nvSpPr>
          <p:cNvPr id="5" name="Rectangle 4"/>
          <p:cNvSpPr/>
          <p:nvPr/>
        </p:nvSpPr>
        <p:spPr>
          <a:xfrm>
            <a:off x="0" y="457677"/>
            <a:ext cx="12192000" cy="64003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93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a:t>
            </a:r>
            <a:endParaRPr lang="en-US" dirty="0"/>
          </a:p>
        </p:txBody>
      </p:sp>
      <p:sp>
        <p:nvSpPr>
          <p:cNvPr id="3" name="Content Placeholder 2"/>
          <p:cNvSpPr>
            <a:spLocks noGrp="1"/>
          </p:cNvSpPr>
          <p:nvPr>
            <p:ph idx="1"/>
          </p:nvPr>
        </p:nvSpPr>
        <p:spPr/>
        <p:txBody>
          <a:bodyPr/>
          <a:lstStyle/>
          <a:p>
            <a:pPr marL="609600" indent="-609600">
              <a:lnSpc>
                <a:spcPct val="90000"/>
              </a:lnSpc>
              <a:buFont typeface="Wingdings" charset="0"/>
              <a:buAutoNum type="arabicPeriod"/>
            </a:pPr>
            <a:r>
              <a:rPr lang="en-GB" sz="3200" b="1" dirty="0">
                <a:ea typeface="MS PGothic" charset="0"/>
                <a:cs typeface="Arial" charset="0"/>
              </a:rPr>
              <a:t>Power structures</a:t>
            </a:r>
            <a:r>
              <a:rPr lang="en-GB" sz="3200" dirty="0">
                <a:ea typeface="MS PGothic" charset="0"/>
                <a:cs typeface="Arial" charset="0"/>
              </a:rPr>
              <a:t> in the language of </a:t>
            </a:r>
            <a:r>
              <a:rPr lang="en-GB" sz="3200" b="1" dirty="0">
                <a:ea typeface="MS PGothic" charset="0"/>
                <a:cs typeface="Arial" charset="0"/>
              </a:rPr>
              <a:t>business </a:t>
            </a:r>
            <a:r>
              <a:rPr lang="en-GB" sz="3200" dirty="0">
                <a:ea typeface="MS PGothic" charset="0"/>
                <a:cs typeface="Arial" charset="0"/>
              </a:rPr>
              <a:t>are very similar to those in </a:t>
            </a:r>
            <a:r>
              <a:rPr lang="en-GB" sz="3200" b="1" dirty="0">
                <a:ea typeface="MS PGothic" charset="0"/>
                <a:cs typeface="Arial" charset="0"/>
              </a:rPr>
              <a:t>education</a:t>
            </a:r>
            <a:r>
              <a:rPr lang="en-GB" sz="3200" dirty="0">
                <a:ea typeface="MS PGothic" charset="0"/>
                <a:cs typeface="Arial" charset="0"/>
              </a:rPr>
              <a:t> – </a:t>
            </a:r>
            <a:r>
              <a:rPr lang="en-GB" sz="3200" b="1" dirty="0">
                <a:ea typeface="MS PGothic" charset="0"/>
                <a:cs typeface="Arial" charset="0"/>
              </a:rPr>
              <a:t>managers</a:t>
            </a:r>
            <a:r>
              <a:rPr lang="en-GB" sz="3200" dirty="0">
                <a:ea typeface="MS PGothic" charset="0"/>
                <a:cs typeface="Arial" charset="0"/>
              </a:rPr>
              <a:t> may speak more </a:t>
            </a:r>
            <a:r>
              <a:rPr lang="en-GB" sz="3200" b="1" dirty="0">
                <a:ea typeface="MS PGothic" charset="0"/>
                <a:cs typeface="Arial" charset="0"/>
              </a:rPr>
              <a:t>directly</a:t>
            </a:r>
            <a:r>
              <a:rPr lang="en-GB" sz="3200" dirty="0">
                <a:ea typeface="MS PGothic" charset="0"/>
                <a:cs typeface="Arial" charset="0"/>
              </a:rPr>
              <a:t> to their </a:t>
            </a:r>
            <a:r>
              <a:rPr lang="en-GB" sz="3200" b="1" dirty="0">
                <a:ea typeface="MS PGothic" charset="0"/>
                <a:cs typeface="Arial" charset="0"/>
              </a:rPr>
              <a:t>employees </a:t>
            </a:r>
            <a:r>
              <a:rPr lang="en-GB" sz="3200" dirty="0">
                <a:ea typeface="MS PGothic" charset="0"/>
                <a:cs typeface="Arial" charset="0"/>
              </a:rPr>
              <a:t>and </a:t>
            </a:r>
            <a:r>
              <a:rPr lang="en-GB" sz="3200" b="1" dirty="0">
                <a:ea typeface="MS PGothic" charset="0"/>
                <a:cs typeface="Arial" charset="0"/>
              </a:rPr>
              <a:t>employees</a:t>
            </a:r>
            <a:r>
              <a:rPr lang="en-GB" sz="3200" dirty="0">
                <a:ea typeface="MS PGothic" charset="0"/>
                <a:cs typeface="Arial" charset="0"/>
              </a:rPr>
              <a:t> may use more </a:t>
            </a:r>
            <a:r>
              <a:rPr lang="en-GB" sz="3200" b="1" dirty="0">
                <a:ea typeface="MS PGothic" charset="0"/>
                <a:cs typeface="Arial" charset="0"/>
              </a:rPr>
              <a:t>politeness strategies</a:t>
            </a:r>
            <a:r>
              <a:rPr lang="en-GB" sz="3200" dirty="0">
                <a:ea typeface="MS PGothic" charset="0"/>
                <a:cs typeface="Arial" charset="0"/>
              </a:rPr>
              <a:t> and fewer </a:t>
            </a:r>
            <a:r>
              <a:rPr lang="en-GB" sz="3200" b="1" dirty="0">
                <a:ea typeface="MS PGothic" charset="0"/>
                <a:cs typeface="Arial" charset="0"/>
              </a:rPr>
              <a:t>imperatives</a:t>
            </a:r>
            <a:r>
              <a:rPr lang="en-GB" sz="3200" dirty="0">
                <a:ea typeface="MS PGothic" charset="0"/>
                <a:cs typeface="Arial" charset="0"/>
              </a:rPr>
              <a:t>.</a:t>
            </a:r>
          </a:p>
          <a:p>
            <a:pPr marL="609600" indent="-609600">
              <a:lnSpc>
                <a:spcPct val="90000"/>
              </a:lnSpc>
              <a:buFont typeface="Wingdings" charset="0"/>
              <a:buAutoNum type="arabicPeriod"/>
            </a:pPr>
            <a:r>
              <a:rPr lang="en-GB" sz="3200" dirty="0">
                <a:ea typeface="MS PGothic" charset="0"/>
                <a:cs typeface="Arial" charset="0"/>
              </a:rPr>
              <a:t>The hierarchical structure of many businesses is shown in nouns such as </a:t>
            </a:r>
            <a:r>
              <a:rPr lang="en-GB" sz="3200" b="1" dirty="0">
                <a:ea typeface="MS PGothic" charset="0"/>
                <a:cs typeface="Arial" charset="0"/>
              </a:rPr>
              <a:t>subordinate</a:t>
            </a:r>
            <a:r>
              <a:rPr lang="en-GB" sz="3200" dirty="0">
                <a:ea typeface="MS PGothic" charset="0"/>
                <a:cs typeface="Arial" charset="0"/>
              </a:rPr>
              <a:t>, </a:t>
            </a:r>
            <a:r>
              <a:rPr lang="en-GB" sz="3200" b="1" dirty="0">
                <a:ea typeface="MS PGothic" charset="0"/>
                <a:cs typeface="Arial" charset="0"/>
              </a:rPr>
              <a:t>superior</a:t>
            </a:r>
            <a:r>
              <a:rPr lang="en-GB" sz="3200" dirty="0">
                <a:ea typeface="MS PGothic" charset="0"/>
                <a:cs typeface="Arial" charset="0"/>
              </a:rPr>
              <a:t>, </a:t>
            </a:r>
            <a:r>
              <a:rPr lang="en-GB" sz="3200" b="1" dirty="0">
                <a:ea typeface="MS PGothic" charset="0"/>
                <a:cs typeface="Arial" charset="0"/>
              </a:rPr>
              <a:t>team leader</a:t>
            </a:r>
            <a:r>
              <a:rPr lang="en-GB" sz="3200" dirty="0">
                <a:ea typeface="MS PGothic" charset="0"/>
                <a:cs typeface="Arial" charset="0"/>
              </a:rPr>
              <a:t>,</a:t>
            </a:r>
            <a:r>
              <a:rPr lang="en-GB" sz="3200" b="1" dirty="0">
                <a:ea typeface="MS PGothic" charset="0"/>
                <a:cs typeface="Arial" charset="0"/>
              </a:rPr>
              <a:t> </a:t>
            </a:r>
            <a:r>
              <a:rPr lang="en-GB" sz="3200" dirty="0">
                <a:ea typeface="MS PGothic" charset="0"/>
                <a:cs typeface="Arial" charset="0"/>
              </a:rPr>
              <a:t>and </a:t>
            </a:r>
            <a:r>
              <a:rPr lang="en-GB" sz="3200" b="1" dirty="0">
                <a:ea typeface="MS PGothic" charset="0"/>
                <a:cs typeface="Arial" charset="0"/>
              </a:rPr>
              <a:t>chief executive</a:t>
            </a:r>
            <a:r>
              <a:rPr lang="en-GB" sz="3200" dirty="0">
                <a:ea typeface="MS PGothic" charset="0"/>
                <a:cs typeface="Arial" charset="0"/>
              </a:rPr>
              <a:t>.</a:t>
            </a:r>
            <a:endParaRPr lang="en-GB" sz="3200" b="1" dirty="0">
              <a:ea typeface="MS PGothic" charset="0"/>
              <a:cs typeface="Arial" charset="0"/>
            </a:endParaRPr>
          </a:p>
          <a:p>
            <a:endParaRPr lang="en-US" dirty="0"/>
          </a:p>
        </p:txBody>
      </p:sp>
    </p:spTree>
    <p:extLst>
      <p:ext uri="{BB962C8B-B14F-4D97-AF65-F5344CB8AC3E}">
        <p14:creationId xmlns:p14="http://schemas.microsoft.com/office/powerpoint/2010/main" val="21141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Wareing (Types of Power) </a:t>
            </a:r>
            <a:endParaRPr lang="en-US" dirty="0"/>
          </a:p>
        </p:txBody>
      </p:sp>
      <p:sp>
        <p:nvSpPr>
          <p:cNvPr id="4" name="TextBox 3"/>
          <p:cNvSpPr txBox="1"/>
          <p:nvPr/>
        </p:nvSpPr>
        <p:spPr>
          <a:xfrm>
            <a:off x="1483360" y="2915920"/>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49243116"/>
              </p:ext>
            </p:extLst>
          </p:nvPr>
        </p:nvGraphicFramePr>
        <p:xfrm>
          <a:off x="676350" y="2996952"/>
          <a:ext cx="7764452" cy="3506884"/>
        </p:xfrm>
        <a:graphic>
          <a:graphicData uri="http://schemas.openxmlformats.org/drawingml/2006/table">
            <a:tbl>
              <a:tblPr firstRow="1" bandRow="1">
                <a:tableStyleId>{5C22544A-7EE6-4342-B048-85BDC9FD1C3A}</a:tableStyleId>
              </a:tblPr>
              <a:tblGrid>
                <a:gridCol w="2095450"/>
                <a:gridCol w="5669002"/>
              </a:tblGrid>
              <a:tr h="432048">
                <a:tc>
                  <a:txBody>
                    <a:bodyPr/>
                    <a:lstStyle/>
                    <a:p>
                      <a:r>
                        <a:rPr lang="en-GB" sz="2000" b="1" dirty="0" smtClean="0">
                          <a:solidFill>
                            <a:schemeClr val="tx1"/>
                          </a:solidFill>
                        </a:rPr>
                        <a:t>Type of power</a:t>
                      </a:r>
                      <a:endParaRPr lang="en-GB" sz="2000" b="1" dirty="0">
                        <a:solidFill>
                          <a:schemeClr val="tx1"/>
                        </a:solidFill>
                      </a:endParaRPr>
                    </a:p>
                  </a:txBody>
                  <a:tcPr/>
                </a:tc>
                <a:tc>
                  <a:txBody>
                    <a:bodyPr/>
                    <a:lstStyle/>
                    <a:p>
                      <a:r>
                        <a:rPr lang="en-GB" sz="2000" b="1" dirty="0" smtClean="0">
                          <a:solidFill>
                            <a:schemeClr val="tx1"/>
                          </a:solidFill>
                        </a:rPr>
                        <a:t>Example</a:t>
                      </a:r>
                      <a:endParaRPr lang="en-GB" sz="2000" b="1" dirty="0">
                        <a:solidFill>
                          <a:schemeClr val="tx1"/>
                        </a:solidFill>
                      </a:endParaRPr>
                    </a:p>
                  </a:txBody>
                  <a:tcPr/>
                </a:tc>
              </a:tr>
              <a:tr h="882098">
                <a:tc>
                  <a:txBody>
                    <a:bodyPr/>
                    <a:lstStyle/>
                    <a:p>
                      <a:r>
                        <a:rPr lang="en-GB" sz="2000" b="1" dirty="0" smtClean="0"/>
                        <a:t>Political</a:t>
                      </a:r>
                      <a:endParaRPr lang="en-GB" sz="2000" b="1" dirty="0"/>
                    </a:p>
                  </a:txBody>
                  <a:tcPr/>
                </a:tc>
                <a:tc>
                  <a:txBody>
                    <a:bodyPr/>
                    <a:lstStyle/>
                    <a:p>
                      <a:r>
                        <a:rPr lang="en-GB" sz="2000" b="1" dirty="0" smtClean="0"/>
                        <a:t>That held by politicians, the police and those working in</a:t>
                      </a:r>
                      <a:r>
                        <a:rPr lang="en-GB" sz="2000" b="1" baseline="0" dirty="0" smtClean="0"/>
                        <a:t> the law courts.</a:t>
                      </a:r>
                      <a:endParaRPr lang="en-GB" sz="2000" b="1" dirty="0"/>
                    </a:p>
                  </a:txBody>
                  <a:tcPr/>
                </a:tc>
              </a:tr>
              <a:tr h="882098">
                <a:tc>
                  <a:txBody>
                    <a:bodyPr/>
                    <a:lstStyle/>
                    <a:p>
                      <a:r>
                        <a:rPr lang="en-GB" sz="2000" b="1" dirty="0" smtClean="0"/>
                        <a:t>Personal</a:t>
                      </a:r>
                      <a:endParaRPr lang="en-GB" sz="2000" b="1" dirty="0"/>
                    </a:p>
                  </a:txBody>
                  <a:tcPr/>
                </a:tc>
                <a:tc>
                  <a:txBody>
                    <a:bodyPr/>
                    <a:lstStyle/>
                    <a:p>
                      <a:r>
                        <a:rPr lang="en-GB" sz="2000" b="1" dirty="0" smtClean="0"/>
                        <a:t>Those who hold power as a result of their occupation or role, such as teachers and employers.</a:t>
                      </a:r>
                      <a:endParaRPr lang="en-GB" sz="2000" b="1" dirty="0"/>
                    </a:p>
                  </a:txBody>
                  <a:tcPr/>
                </a:tc>
              </a:tr>
              <a:tr h="882098">
                <a:tc>
                  <a:txBody>
                    <a:bodyPr/>
                    <a:lstStyle/>
                    <a:p>
                      <a:r>
                        <a:rPr lang="en-GB" sz="2000" b="1" dirty="0" smtClean="0"/>
                        <a:t>Social Group</a:t>
                      </a:r>
                      <a:endParaRPr lang="en-GB" sz="2000" b="1" dirty="0"/>
                    </a:p>
                  </a:txBody>
                  <a:tcPr/>
                </a:tc>
                <a:tc>
                  <a:txBody>
                    <a:bodyPr/>
                    <a:lstStyle/>
                    <a:p>
                      <a:r>
                        <a:rPr lang="en-GB" sz="2000" b="1" dirty="0" smtClean="0"/>
                        <a:t>Those who hold power as a result of social</a:t>
                      </a:r>
                      <a:r>
                        <a:rPr lang="en-GB" sz="2000" b="1" baseline="0" dirty="0" smtClean="0"/>
                        <a:t> variables such as class, gender and age. Typically (though not exclusively) white, middle-class men hold positions of power.</a:t>
                      </a:r>
                      <a:endParaRPr lang="en-GB" sz="2000" b="1" dirty="0"/>
                    </a:p>
                  </a:txBody>
                  <a:tcPr/>
                </a:tc>
              </a:tr>
            </a:tbl>
          </a:graphicData>
        </a:graphic>
      </p:graphicFrame>
      <p:sp>
        <p:nvSpPr>
          <p:cNvPr id="6" name="Rectangle 5"/>
          <p:cNvSpPr/>
          <p:nvPr/>
        </p:nvSpPr>
        <p:spPr>
          <a:xfrm>
            <a:off x="721360" y="1900535"/>
            <a:ext cx="6096000" cy="923330"/>
          </a:xfrm>
          <a:prstGeom prst="rect">
            <a:avLst/>
          </a:prstGeom>
        </p:spPr>
        <p:txBody>
          <a:bodyPr>
            <a:spAutoFit/>
          </a:bodyPr>
          <a:lstStyle/>
          <a:p>
            <a:r>
              <a:rPr lang="en-GB" b="1" dirty="0"/>
              <a:t>One way of classifying types of power, according to Wareing (1999) is in terms of whether they represent political, personal or social group power. </a:t>
            </a:r>
          </a:p>
        </p:txBody>
      </p:sp>
    </p:spTree>
    <p:extLst>
      <p:ext uri="{BB962C8B-B14F-4D97-AF65-F5344CB8AC3E}">
        <p14:creationId xmlns:p14="http://schemas.microsoft.com/office/powerpoint/2010/main" val="239400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81311398"/>
              </p:ext>
            </p:extLst>
          </p:nvPr>
        </p:nvGraphicFramePr>
        <p:xfrm>
          <a:off x="0" y="60592"/>
          <a:ext cx="12192000" cy="6675120"/>
        </p:xfrm>
        <a:graphic>
          <a:graphicData uri="http://schemas.openxmlformats.org/drawingml/2006/table">
            <a:tbl>
              <a:tblPr firstRow="1" bandRow="1">
                <a:tableStyleId>{5C22544A-7EE6-4342-B048-85BDC9FD1C3A}</a:tableStyleId>
              </a:tblPr>
              <a:tblGrid>
                <a:gridCol w="2862095"/>
                <a:gridCol w="9329905"/>
              </a:tblGrid>
              <a:tr h="370840">
                <a:tc>
                  <a:txBody>
                    <a:bodyPr/>
                    <a:lstStyle/>
                    <a:p>
                      <a:r>
                        <a:rPr lang="en-US" dirty="0" smtClean="0">
                          <a:solidFill>
                            <a:srgbClr val="3C4743"/>
                          </a:solidFill>
                        </a:rPr>
                        <a:t>Key Word </a:t>
                      </a:r>
                      <a:endParaRPr lang="en-US" dirty="0">
                        <a:solidFill>
                          <a:srgbClr val="3C4743"/>
                        </a:solidFill>
                      </a:endParaRPr>
                    </a:p>
                  </a:txBody>
                  <a:tcPr marL="121920" marR="121920"/>
                </a:tc>
                <a:tc>
                  <a:txBody>
                    <a:bodyPr/>
                    <a:lstStyle/>
                    <a:p>
                      <a:r>
                        <a:rPr lang="en-US" dirty="0" smtClean="0">
                          <a:solidFill>
                            <a:srgbClr val="3C4743"/>
                          </a:solidFill>
                        </a:rPr>
                        <a:t>Definition</a:t>
                      </a:r>
                      <a:endParaRPr lang="en-US" dirty="0">
                        <a:solidFill>
                          <a:srgbClr val="3C4743"/>
                        </a:solidFill>
                      </a:endParaRPr>
                    </a:p>
                  </a:txBody>
                  <a:tcPr marL="121920" marR="121920"/>
                </a:tc>
              </a:tr>
              <a:tr h="370840">
                <a:tc>
                  <a:txBody>
                    <a:bodyPr/>
                    <a:lstStyle/>
                    <a:p>
                      <a:r>
                        <a:rPr lang="en-US" sz="1400" dirty="0" smtClean="0">
                          <a:latin typeface="+mj-lt"/>
                        </a:rPr>
                        <a:t>Clause</a:t>
                      </a:r>
                      <a:endParaRPr lang="en-US" sz="1400" dirty="0">
                        <a:latin typeface="+mj-lt"/>
                      </a:endParaRPr>
                    </a:p>
                  </a:txBody>
                  <a:tcPr marL="121920" marR="121920"/>
                </a:tc>
                <a:tc>
                  <a:txBody>
                    <a:bodyPr/>
                    <a:lstStyle/>
                    <a:p>
                      <a:r>
                        <a:rPr lang="en-US" sz="1400" dirty="0" smtClean="0">
                          <a:latin typeface="+mj-lt"/>
                        </a:rPr>
                        <a:t>A group of words forming a unit within</a:t>
                      </a:r>
                      <a:r>
                        <a:rPr lang="en-US" sz="1400" baseline="0" dirty="0" smtClean="0">
                          <a:latin typeface="+mj-lt"/>
                        </a:rPr>
                        <a:t> a sentence.</a:t>
                      </a:r>
                      <a:endParaRPr lang="en-US" sz="1400" dirty="0">
                        <a:latin typeface="+mj-lt"/>
                      </a:endParaRPr>
                    </a:p>
                  </a:txBody>
                  <a:tcPr marL="121920" marR="121920"/>
                </a:tc>
              </a:tr>
              <a:tr h="370840">
                <a:tc>
                  <a:txBody>
                    <a:bodyPr/>
                    <a:lstStyle/>
                    <a:p>
                      <a:r>
                        <a:rPr lang="en-US" sz="1400" dirty="0" smtClean="0">
                          <a:latin typeface="+mj-lt"/>
                        </a:rPr>
                        <a:t>Main</a:t>
                      </a:r>
                      <a:r>
                        <a:rPr lang="en-US" sz="1400" baseline="0" dirty="0" smtClean="0">
                          <a:latin typeface="+mj-lt"/>
                        </a:rPr>
                        <a:t> Clause</a:t>
                      </a:r>
                      <a:endParaRPr lang="en-US" sz="1400" dirty="0">
                        <a:latin typeface="+mj-lt"/>
                      </a:endParaRPr>
                    </a:p>
                  </a:txBody>
                  <a:tcPr marL="121920" marR="121920"/>
                </a:tc>
                <a:tc>
                  <a:txBody>
                    <a:bodyPr/>
                    <a:lstStyle/>
                    <a:p>
                      <a:r>
                        <a:rPr lang="en-US" sz="1400" dirty="0" smtClean="0">
                          <a:latin typeface="+mj-lt"/>
                        </a:rPr>
                        <a:t>A clause</a:t>
                      </a:r>
                      <a:r>
                        <a:rPr lang="en-US" sz="1400" baseline="0" dirty="0" smtClean="0">
                          <a:latin typeface="+mj-lt"/>
                        </a:rPr>
                        <a:t> in a complex sentence that can stand alone as a complete sentence. </a:t>
                      </a:r>
                      <a:endParaRPr lang="en-US" sz="1400" dirty="0">
                        <a:latin typeface="+mj-lt"/>
                      </a:endParaRPr>
                    </a:p>
                  </a:txBody>
                  <a:tcPr marL="121920" marR="121920"/>
                </a:tc>
              </a:tr>
              <a:tr h="370840">
                <a:tc>
                  <a:txBody>
                    <a:bodyPr/>
                    <a:lstStyle/>
                    <a:p>
                      <a:r>
                        <a:rPr lang="en-US" sz="1400" dirty="0" smtClean="0">
                          <a:latin typeface="+mj-lt"/>
                        </a:rPr>
                        <a:t>Subordinate Clause</a:t>
                      </a:r>
                      <a:endParaRPr lang="en-US" sz="1400" dirty="0">
                        <a:latin typeface="+mj-lt"/>
                      </a:endParaRPr>
                    </a:p>
                  </a:txBody>
                  <a:tcPr marL="121920" marR="121920"/>
                </a:tc>
                <a:tc>
                  <a:txBody>
                    <a:bodyPr/>
                    <a:lstStyle/>
                    <a:p>
                      <a:r>
                        <a:rPr lang="en-US" sz="1400" dirty="0" smtClean="0">
                          <a:solidFill>
                            <a:srgbClr val="1A1A1A"/>
                          </a:solidFill>
                          <a:latin typeface="+mj-lt"/>
                        </a:rPr>
                        <a:t>A clause in a complex</a:t>
                      </a:r>
                      <a:r>
                        <a:rPr lang="en-US" sz="1400" baseline="0" dirty="0" smtClean="0">
                          <a:solidFill>
                            <a:srgbClr val="1A1A1A"/>
                          </a:solidFill>
                          <a:latin typeface="+mj-lt"/>
                        </a:rPr>
                        <a:t> sentence that can not stand alone as a complete sentence.</a:t>
                      </a:r>
                      <a:endParaRPr lang="en-US" sz="1400" dirty="0">
                        <a:latin typeface="+mj-lt"/>
                      </a:endParaRPr>
                    </a:p>
                  </a:txBody>
                  <a:tcPr marL="121920" marR="121920"/>
                </a:tc>
              </a:tr>
              <a:tr h="370840">
                <a:tc>
                  <a:txBody>
                    <a:bodyPr/>
                    <a:lstStyle/>
                    <a:p>
                      <a:r>
                        <a:rPr lang="en-US" sz="1400" dirty="0" smtClean="0">
                          <a:latin typeface="+mj-lt"/>
                        </a:rPr>
                        <a:t>Conjunction</a:t>
                      </a:r>
                      <a:endParaRPr lang="en-US" sz="1400" dirty="0">
                        <a:latin typeface="+mj-lt"/>
                      </a:endParaRPr>
                    </a:p>
                  </a:txBody>
                  <a:tcPr marL="121920" marR="121920"/>
                </a:tc>
                <a:tc>
                  <a:txBody>
                    <a:bodyPr/>
                    <a:lstStyle/>
                    <a:p>
                      <a:r>
                        <a:rPr lang="en-US" sz="1400" dirty="0" smtClean="0">
                          <a:latin typeface="+mj-lt"/>
                        </a:rPr>
                        <a:t>A word that joins or connects clauses. </a:t>
                      </a:r>
                      <a:endParaRPr lang="en-US" sz="1400" dirty="0">
                        <a:latin typeface="+mj-lt"/>
                      </a:endParaRPr>
                    </a:p>
                  </a:txBody>
                  <a:tcPr marL="121920" marR="121920"/>
                </a:tc>
              </a:tr>
              <a:tr h="370840">
                <a:tc>
                  <a:txBody>
                    <a:bodyPr/>
                    <a:lstStyle/>
                    <a:p>
                      <a:r>
                        <a:rPr lang="en-US" sz="1400" dirty="0" smtClean="0"/>
                        <a:t>Convergence</a:t>
                      </a:r>
                      <a:endParaRPr lang="en-US" sz="1400" dirty="0"/>
                    </a:p>
                  </a:txBody>
                  <a:tcPr marL="121920" marR="121920"/>
                </a:tc>
                <a:tc>
                  <a:txBody>
                    <a:bodyPr/>
                    <a:lstStyle/>
                    <a:p>
                      <a:r>
                        <a:rPr lang="en-US" sz="1400" dirty="0" smtClean="0"/>
                        <a:t>When the speech styles of two or more</a:t>
                      </a:r>
                      <a:r>
                        <a:rPr lang="en-US" sz="1400" baseline="0" dirty="0" smtClean="0"/>
                        <a:t> people move closer to each other. </a:t>
                      </a:r>
                      <a:endParaRPr lang="en-US" sz="1400" dirty="0"/>
                    </a:p>
                  </a:txBody>
                  <a:tcPr marL="121920" marR="121920"/>
                </a:tc>
              </a:tr>
              <a:tr h="370840">
                <a:tc>
                  <a:txBody>
                    <a:bodyPr/>
                    <a:lstStyle/>
                    <a:p>
                      <a:r>
                        <a:rPr lang="en-US" sz="1400" dirty="0" smtClean="0"/>
                        <a:t>Declarative Sentence</a:t>
                      </a:r>
                      <a:r>
                        <a:rPr lang="en-US" sz="1400" baseline="0" dirty="0" smtClean="0"/>
                        <a:t> </a:t>
                      </a:r>
                      <a:endParaRPr lang="en-US" sz="1400" dirty="0"/>
                    </a:p>
                  </a:txBody>
                  <a:tcPr marL="121920" marR="121920"/>
                </a:tc>
                <a:tc>
                  <a:txBody>
                    <a:bodyPr/>
                    <a:lstStyle/>
                    <a:p>
                      <a:r>
                        <a:rPr lang="en-US" sz="1400" dirty="0" smtClean="0"/>
                        <a:t>A</a:t>
                      </a:r>
                      <a:r>
                        <a:rPr lang="en-US" sz="1400" baseline="0" dirty="0" smtClean="0"/>
                        <a:t> sentence that makes a statement.</a:t>
                      </a:r>
                      <a:endParaRPr lang="en-US" sz="1400" dirty="0"/>
                    </a:p>
                  </a:txBody>
                  <a:tcPr marL="121920" marR="121920"/>
                </a:tc>
              </a:tr>
              <a:tr h="370840">
                <a:tc>
                  <a:txBody>
                    <a:bodyPr/>
                    <a:lstStyle/>
                    <a:p>
                      <a:r>
                        <a:rPr lang="en-US" sz="1400" dirty="0" smtClean="0"/>
                        <a:t>Imperative Sentence</a:t>
                      </a:r>
                      <a:endParaRPr lang="en-US" sz="1400" dirty="0"/>
                    </a:p>
                  </a:txBody>
                  <a:tcPr marL="121920" marR="121920"/>
                </a:tc>
                <a:tc>
                  <a:txBody>
                    <a:bodyPr/>
                    <a:lstStyle/>
                    <a:p>
                      <a:r>
                        <a:rPr lang="en-US" sz="1400" dirty="0" smtClean="0"/>
                        <a:t>A sentence</a:t>
                      </a:r>
                      <a:r>
                        <a:rPr lang="en-US" sz="1400" baseline="0" dirty="0" smtClean="0"/>
                        <a:t> which gives a command or instruction.</a:t>
                      </a:r>
                      <a:endParaRPr lang="en-US" sz="1400" dirty="0"/>
                    </a:p>
                  </a:txBody>
                  <a:tcPr marL="121920" marR="121920"/>
                </a:tc>
              </a:tr>
              <a:tr h="370840">
                <a:tc>
                  <a:txBody>
                    <a:bodyPr/>
                    <a:lstStyle/>
                    <a:p>
                      <a:r>
                        <a:rPr lang="en-US" sz="1400" dirty="0" smtClean="0"/>
                        <a:t>Exclamatory Sentence</a:t>
                      </a:r>
                      <a:endParaRPr lang="en-US" sz="1400" dirty="0"/>
                    </a:p>
                  </a:txBody>
                  <a:tcPr marL="121920" marR="121920"/>
                </a:tc>
                <a:tc>
                  <a:txBody>
                    <a:bodyPr/>
                    <a:lstStyle/>
                    <a:p>
                      <a:r>
                        <a:rPr lang="en-US" sz="1400" dirty="0" smtClean="0"/>
                        <a:t>A sentence ending with an</a:t>
                      </a:r>
                      <a:r>
                        <a:rPr lang="en-US" sz="1400" baseline="0" dirty="0" smtClean="0"/>
                        <a:t> exclamation mark.</a:t>
                      </a:r>
                      <a:endParaRPr lang="en-US" sz="1400" dirty="0"/>
                    </a:p>
                  </a:txBody>
                  <a:tcPr marL="121920" marR="121920"/>
                </a:tc>
              </a:tr>
              <a:tr h="370840">
                <a:tc>
                  <a:txBody>
                    <a:bodyPr/>
                    <a:lstStyle/>
                    <a:p>
                      <a:r>
                        <a:rPr lang="en-US" sz="1400" dirty="0" smtClean="0"/>
                        <a:t>Lexical Field</a:t>
                      </a:r>
                      <a:endParaRPr lang="en-US" sz="1400" dirty="0"/>
                    </a:p>
                  </a:txBody>
                  <a:tcPr marL="121920" marR="121920"/>
                </a:tc>
                <a:tc>
                  <a:txBody>
                    <a:bodyPr/>
                    <a:lstStyle/>
                    <a:p>
                      <a:r>
                        <a:rPr lang="en-US" sz="1400" dirty="0" smtClean="0"/>
                        <a:t>A group of words with associated</a:t>
                      </a:r>
                      <a:r>
                        <a:rPr lang="en-US" sz="1400" baseline="0" dirty="0" smtClean="0"/>
                        <a:t> meanings.</a:t>
                      </a:r>
                      <a:endParaRPr lang="en-US" sz="1400" dirty="0"/>
                    </a:p>
                  </a:txBody>
                  <a:tcPr marL="121920" marR="121920"/>
                </a:tc>
              </a:tr>
              <a:tr h="370840">
                <a:tc>
                  <a:txBody>
                    <a:bodyPr/>
                    <a:lstStyle/>
                    <a:p>
                      <a:r>
                        <a:rPr lang="en-US" sz="1400" dirty="0" smtClean="0"/>
                        <a:t>Pejoration</a:t>
                      </a:r>
                      <a:endParaRPr lang="en-US" sz="1400" dirty="0"/>
                    </a:p>
                  </a:txBody>
                  <a:tcPr marL="121920" marR="121920"/>
                </a:tc>
                <a:tc>
                  <a:txBody>
                    <a:bodyPr/>
                    <a:lstStyle/>
                    <a:p>
                      <a:r>
                        <a:rPr lang="en-US" sz="1400" dirty="0" smtClean="0"/>
                        <a:t>When the meaning of</a:t>
                      </a:r>
                      <a:r>
                        <a:rPr lang="en-US" sz="1400" baseline="0" dirty="0" smtClean="0"/>
                        <a:t> a word shifts to become less positive.</a:t>
                      </a:r>
                      <a:endParaRPr lang="en-US" sz="1400" dirty="0"/>
                    </a:p>
                  </a:txBody>
                  <a:tcPr marL="121920" marR="121920"/>
                </a:tc>
              </a:tr>
              <a:tr h="370840">
                <a:tc>
                  <a:txBody>
                    <a:bodyPr/>
                    <a:lstStyle/>
                    <a:p>
                      <a:r>
                        <a:rPr lang="en-US" sz="1400" dirty="0" smtClean="0"/>
                        <a:t>Pronoun</a:t>
                      </a:r>
                      <a:endParaRPr lang="en-US" sz="1400" dirty="0"/>
                    </a:p>
                  </a:txBody>
                  <a:tcPr marL="121920" marR="121920"/>
                </a:tc>
                <a:tc>
                  <a:txBody>
                    <a:bodyPr/>
                    <a:lstStyle/>
                    <a:p>
                      <a:r>
                        <a:rPr lang="en-US" sz="1400" dirty="0" smtClean="0"/>
                        <a:t>A</a:t>
                      </a:r>
                      <a:r>
                        <a:rPr lang="en-US" sz="1400" baseline="0" dirty="0" smtClean="0"/>
                        <a:t> word that takes the place of a noun. </a:t>
                      </a:r>
                      <a:endParaRPr lang="en-US" sz="1400" dirty="0"/>
                    </a:p>
                  </a:txBody>
                  <a:tcPr marL="121920" marR="121920"/>
                </a:tc>
              </a:tr>
              <a:tr h="370840">
                <a:tc>
                  <a:txBody>
                    <a:bodyPr/>
                    <a:lstStyle/>
                    <a:p>
                      <a:r>
                        <a:rPr lang="en-US" sz="1400" dirty="0" smtClean="0"/>
                        <a:t>Prosody</a:t>
                      </a:r>
                      <a:endParaRPr lang="en-US" sz="1400" dirty="0"/>
                    </a:p>
                  </a:txBody>
                  <a:tcPr marL="121920" marR="121920"/>
                </a:tc>
                <a:tc>
                  <a:txBody>
                    <a:bodyPr/>
                    <a:lstStyle/>
                    <a:p>
                      <a:r>
                        <a:rPr lang="en-US" sz="1400" dirty="0" smtClean="0"/>
                        <a:t>Non-verbal aspects of speech</a:t>
                      </a:r>
                      <a:r>
                        <a:rPr lang="en-US" sz="1400" baseline="0" dirty="0" smtClean="0"/>
                        <a:t> e.g. pitch, tone, intonation.</a:t>
                      </a:r>
                      <a:endParaRPr lang="en-US" sz="1400" dirty="0"/>
                    </a:p>
                  </a:txBody>
                  <a:tcPr marL="121920" marR="121920"/>
                </a:tc>
              </a:tr>
              <a:tr h="370840">
                <a:tc>
                  <a:txBody>
                    <a:bodyPr/>
                    <a:lstStyle/>
                    <a:p>
                      <a:r>
                        <a:rPr lang="en-US" sz="1400" dirty="0" smtClean="0"/>
                        <a:t>Register</a:t>
                      </a:r>
                      <a:endParaRPr lang="en-US" sz="1400" dirty="0"/>
                    </a:p>
                  </a:txBody>
                  <a:tcPr marL="121920" marR="121920"/>
                </a:tc>
                <a:tc>
                  <a:txBody>
                    <a:bodyPr/>
                    <a:lstStyle/>
                    <a:p>
                      <a:r>
                        <a:rPr lang="en-US" sz="1400" dirty="0" smtClean="0"/>
                        <a:t>A form</a:t>
                      </a:r>
                      <a:r>
                        <a:rPr lang="en-US" sz="1400" baseline="0" dirty="0" smtClean="0"/>
                        <a:t> of language appropriate to a particular situation. </a:t>
                      </a:r>
                    </a:p>
                  </a:txBody>
                  <a:tcPr marL="121920" marR="121920"/>
                </a:tc>
              </a:tr>
              <a:tr h="370840">
                <a:tc>
                  <a:txBody>
                    <a:bodyPr/>
                    <a:lstStyle/>
                    <a:p>
                      <a:r>
                        <a:rPr lang="en-US" sz="1400" dirty="0" smtClean="0"/>
                        <a:t>Semantic</a:t>
                      </a:r>
                      <a:r>
                        <a:rPr lang="en-US" sz="1400" baseline="0" dirty="0" smtClean="0"/>
                        <a:t> Loading</a:t>
                      </a:r>
                      <a:endParaRPr lang="en-US" sz="1400" dirty="0"/>
                    </a:p>
                  </a:txBody>
                  <a:tcPr marL="121920" marR="121920"/>
                </a:tc>
                <a:tc>
                  <a:txBody>
                    <a:bodyPr/>
                    <a:lstStyle/>
                    <a:p>
                      <a:r>
                        <a:rPr lang="en-US" sz="1400" baseline="0" dirty="0" smtClean="0"/>
                        <a:t>The meaning of a word or phrase – either explicit or implicit. </a:t>
                      </a:r>
                    </a:p>
                  </a:txBody>
                  <a:tcPr marL="121920" marR="121920"/>
                </a:tc>
              </a:tr>
              <a:tr h="370840">
                <a:tc>
                  <a:txBody>
                    <a:bodyPr/>
                    <a:lstStyle/>
                    <a:p>
                      <a:r>
                        <a:rPr lang="en-US" sz="1400" dirty="0" smtClean="0"/>
                        <a:t>Taboo</a:t>
                      </a:r>
                      <a:r>
                        <a:rPr lang="en-US" sz="1400" baseline="0" dirty="0" smtClean="0"/>
                        <a:t> Language</a:t>
                      </a:r>
                      <a:endParaRPr lang="en-US" sz="1400" dirty="0"/>
                    </a:p>
                  </a:txBody>
                  <a:tcPr marL="121920" marR="121920"/>
                </a:tc>
                <a:tc>
                  <a:txBody>
                    <a:bodyPr/>
                    <a:lstStyle/>
                    <a:p>
                      <a:r>
                        <a:rPr lang="en-US" sz="1400" baseline="0" dirty="0" smtClean="0"/>
                        <a:t>Words which are avoided because they are considered unpleasant or offensive.</a:t>
                      </a:r>
                    </a:p>
                  </a:txBody>
                  <a:tcPr marL="121920" marR="121920"/>
                </a:tc>
              </a:tr>
              <a:tr h="370840">
                <a:tc>
                  <a:txBody>
                    <a:bodyPr/>
                    <a:lstStyle/>
                    <a:p>
                      <a:r>
                        <a:rPr lang="en-US" sz="1400" dirty="0" smtClean="0"/>
                        <a:t>Tag</a:t>
                      </a:r>
                      <a:r>
                        <a:rPr lang="en-US" sz="1400" baseline="0" dirty="0" smtClean="0"/>
                        <a:t> Question </a:t>
                      </a:r>
                      <a:endParaRPr lang="en-US" sz="1400" dirty="0"/>
                    </a:p>
                  </a:txBody>
                  <a:tcPr marL="121920" marR="121920"/>
                </a:tc>
                <a:tc>
                  <a:txBody>
                    <a:bodyPr/>
                    <a:lstStyle/>
                    <a:p>
                      <a:r>
                        <a:rPr lang="en-US" sz="1400" baseline="0" dirty="0" smtClean="0"/>
                        <a:t>A question tagged onto the end of a statement.</a:t>
                      </a:r>
                    </a:p>
                  </a:txBody>
                  <a:tcPr marL="121920" marR="121920"/>
                </a:tc>
              </a:tr>
              <a:tr h="370840">
                <a:tc>
                  <a:txBody>
                    <a:bodyPr/>
                    <a:lstStyle/>
                    <a:p>
                      <a:r>
                        <a:rPr lang="en-US" sz="1400" dirty="0" smtClean="0"/>
                        <a:t>Verb</a:t>
                      </a:r>
                      <a:endParaRPr lang="en-US" sz="1400" dirty="0"/>
                    </a:p>
                  </a:txBody>
                  <a:tcPr marL="121920" marR="121920"/>
                </a:tc>
                <a:tc>
                  <a:txBody>
                    <a:bodyPr/>
                    <a:lstStyle/>
                    <a:p>
                      <a:r>
                        <a:rPr lang="en-US" sz="1400" baseline="0" dirty="0" smtClean="0"/>
                        <a:t>A word which indicates doing or being – e.g. actions or states. </a:t>
                      </a:r>
                    </a:p>
                  </a:txBody>
                  <a:tcPr marL="121920" marR="121920"/>
                </a:tc>
              </a:tr>
            </a:tbl>
          </a:graphicData>
        </a:graphic>
      </p:graphicFrame>
    </p:spTree>
    <p:extLst>
      <p:ext uri="{BB962C8B-B14F-4D97-AF65-F5344CB8AC3E}">
        <p14:creationId xmlns:p14="http://schemas.microsoft.com/office/powerpoint/2010/main" val="57363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In Advertising</a:t>
            </a:r>
            <a:endParaRPr lang="en-US" dirty="0"/>
          </a:p>
        </p:txBody>
      </p:sp>
      <p:sp>
        <p:nvSpPr>
          <p:cNvPr id="3" name="Content Placeholder 2"/>
          <p:cNvSpPr>
            <a:spLocks noGrp="1"/>
          </p:cNvSpPr>
          <p:nvPr>
            <p:ph idx="1"/>
          </p:nvPr>
        </p:nvSpPr>
        <p:spPr>
          <a:xfrm>
            <a:off x="213360" y="2190749"/>
            <a:ext cx="11765280" cy="3986213"/>
          </a:xfrm>
        </p:spPr>
        <p:txBody>
          <a:bodyPr>
            <a:normAutofit lnSpcReduction="10000"/>
          </a:bodyPr>
          <a:lstStyle/>
          <a:p>
            <a:pPr marL="0" indent="0" algn="ctr">
              <a:buNone/>
            </a:pPr>
            <a:r>
              <a:rPr lang="en-GB" sz="3600" b="1" dirty="0" smtClean="0"/>
              <a:t>Dyer </a:t>
            </a:r>
            <a:r>
              <a:rPr lang="en-GB" sz="3600" b="1" dirty="0"/>
              <a:t>(1982)</a:t>
            </a:r>
            <a:br>
              <a:rPr lang="en-GB" sz="3600" b="1" dirty="0"/>
            </a:br>
            <a:endParaRPr lang="en-GB" sz="3600" b="1" dirty="0" smtClean="0"/>
          </a:p>
          <a:p>
            <a:pPr marL="0" indent="0" algn="ctr">
              <a:buNone/>
            </a:pPr>
            <a:r>
              <a:rPr lang="en-GB" sz="3600" b="1" dirty="0" smtClean="0"/>
              <a:t>‘As </a:t>
            </a:r>
            <a:r>
              <a:rPr lang="en-GB" sz="3600" b="1" dirty="0"/>
              <a:t>a by-product of a capitalist economy, advertising is seen on the one hand as encouraging the private acquisition of good at the expense of all else and, on the other hand, being an essential part of economic prosperity for countries, companies and individuals</a:t>
            </a:r>
            <a:r>
              <a:rPr lang="en-GB" sz="3600" b="1" dirty="0" smtClean="0"/>
              <a:t>.’</a:t>
            </a:r>
            <a:endParaRPr lang="en-GB" sz="3600" b="1" dirty="0"/>
          </a:p>
          <a:p>
            <a:endParaRPr lang="en-US" dirty="0"/>
          </a:p>
        </p:txBody>
      </p:sp>
    </p:spTree>
    <p:extLst>
      <p:ext uri="{BB962C8B-B14F-4D97-AF65-F5344CB8AC3E}">
        <p14:creationId xmlns:p14="http://schemas.microsoft.com/office/powerpoint/2010/main" val="386155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Advertising…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16733187"/>
              </p:ext>
            </p:extLst>
          </p:nvPr>
        </p:nvGraphicFramePr>
        <p:xfrm>
          <a:off x="266120" y="1983512"/>
          <a:ext cx="11499160" cy="4752528"/>
        </p:xfrm>
        <a:graphic>
          <a:graphicData uri="http://schemas.openxmlformats.org/drawingml/2006/table">
            <a:tbl>
              <a:tblPr>
                <a:tableStyleId>{5C22544A-7EE6-4342-B048-85BDC9FD1C3A}</a:tableStyleId>
              </a:tblPr>
              <a:tblGrid>
                <a:gridCol w="3418669"/>
                <a:gridCol w="8080491"/>
              </a:tblGrid>
              <a:tr h="344137">
                <a:tc>
                  <a:txBody>
                    <a:bodyPr/>
                    <a:lstStyle/>
                    <a:p>
                      <a:pPr>
                        <a:spcAft>
                          <a:spcPts val="0"/>
                        </a:spcAft>
                      </a:pPr>
                      <a:r>
                        <a:rPr lang="en-GB" sz="1800" b="1" dirty="0">
                          <a:effectLst/>
                        </a:rPr>
                        <a:t>Advertiser</a:t>
                      </a:r>
                      <a:endParaRPr lang="en-GB" sz="1800" b="1" dirty="0">
                        <a:effectLst/>
                        <a:latin typeface="Times New Roman"/>
                        <a:ea typeface="Times New Roman"/>
                      </a:endParaRPr>
                    </a:p>
                  </a:txBody>
                  <a:tcPr marL="68580" marR="68580" marT="0" marB="0"/>
                </a:tc>
                <a:tc>
                  <a:txBody>
                    <a:bodyPr/>
                    <a:lstStyle/>
                    <a:p>
                      <a:pPr>
                        <a:spcAft>
                          <a:spcPts val="0"/>
                        </a:spcAft>
                      </a:pPr>
                      <a:r>
                        <a:rPr lang="en-GB" sz="1800" b="1">
                          <a:effectLst/>
                        </a:rPr>
                        <a:t>Function</a:t>
                      </a:r>
                      <a:endParaRPr lang="en-GB" sz="1800" b="1">
                        <a:effectLst/>
                        <a:latin typeface="Times New Roman"/>
                        <a:ea typeface="Times New Roman"/>
                      </a:endParaRPr>
                    </a:p>
                  </a:txBody>
                  <a:tcPr marL="68580" marR="68580" marT="0" marB="0"/>
                </a:tc>
              </a:tr>
              <a:tr h="619446">
                <a:tc>
                  <a:txBody>
                    <a:bodyPr/>
                    <a:lstStyle/>
                    <a:p>
                      <a:pPr>
                        <a:spcAft>
                          <a:spcPts val="0"/>
                        </a:spcAft>
                      </a:pPr>
                      <a:r>
                        <a:rPr lang="en-GB" sz="1800" b="1" dirty="0">
                          <a:effectLst/>
                        </a:rPr>
                        <a:t>Charities</a:t>
                      </a:r>
                      <a:endParaRPr lang="en-GB" sz="1800" b="1" dirty="0">
                        <a:effectLst/>
                        <a:latin typeface="Times New Roman"/>
                        <a:ea typeface="Times New Roman"/>
                      </a:endParaRPr>
                    </a:p>
                  </a:txBody>
                  <a:tcPr marL="68580" marR="68580" marT="0" marB="0"/>
                </a:tc>
                <a:tc>
                  <a:txBody>
                    <a:bodyPr/>
                    <a:lstStyle/>
                    <a:p>
                      <a:pPr>
                        <a:spcAft>
                          <a:spcPts val="0"/>
                        </a:spcAft>
                      </a:pPr>
                      <a:r>
                        <a:rPr lang="en-GB" sz="1800" b="1" dirty="0">
                          <a:effectLst/>
                        </a:rPr>
                        <a:t>Collecting funds, attracting support and voluntary helpers</a:t>
                      </a:r>
                      <a:endParaRPr lang="en-GB" sz="1800" b="1" dirty="0">
                        <a:effectLst/>
                        <a:latin typeface="Times New Roman"/>
                        <a:ea typeface="Times New Roman"/>
                      </a:endParaRPr>
                    </a:p>
                  </a:txBody>
                  <a:tcPr marL="68580" marR="68580" marT="0" marB="0"/>
                </a:tc>
              </a:tr>
              <a:tr h="743335">
                <a:tc>
                  <a:txBody>
                    <a:bodyPr/>
                    <a:lstStyle/>
                    <a:p>
                      <a:pPr>
                        <a:spcAft>
                          <a:spcPts val="0"/>
                        </a:spcAft>
                      </a:pPr>
                      <a:r>
                        <a:rPr lang="en-GB" sz="1800" b="1">
                          <a:effectLst/>
                        </a:rPr>
                        <a:t>Commercial companies</a:t>
                      </a:r>
                      <a:endParaRPr lang="en-GB" sz="1800" b="1">
                        <a:effectLst/>
                        <a:latin typeface="Times New Roman"/>
                        <a:ea typeface="Times New Roman"/>
                      </a:endParaRPr>
                    </a:p>
                  </a:txBody>
                  <a:tcPr marL="68580" marR="68580" marT="0" marB="0"/>
                </a:tc>
                <a:tc>
                  <a:txBody>
                    <a:bodyPr/>
                    <a:lstStyle/>
                    <a:p>
                      <a:pPr>
                        <a:spcAft>
                          <a:spcPts val="0"/>
                        </a:spcAft>
                      </a:pPr>
                      <a:r>
                        <a:rPr lang="en-GB" sz="1800" b="1" dirty="0">
                          <a:effectLst/>
                        </a:rPr>
                        <a:t>Selling goods and services, attracting investment, changing attitudes, creating new desires in a target audience, giving information about a product or service</a:t>
                      </a:r>
                      <a:endParaRPr lang="en-GB" sz="1800" b="1" dirty="0">
                        <a:effectLst/>
                        <a:latin typeface="Times New Roman"/>
                        <a:ea typeface="Times New Roman"/>
                      </a:endParaRPr>
                    </a:p>
                  </a:txBody>
                  <a:tcPr marL="68580" marR="68580" marT="0" marB="0"/>
                </a:tc>
              </a:tr>
              <a:tr h="495557">
                <a:tc>
                  <a:txBody>
                    <a:bodyPr/>
                    <a:lstStyle/>
                    <a:p>
                      <a:pPr>
                        <a:spcAft>
                          <a:spcPts val="0"/>
                        </a:spcAft>
                      </a:pPr>
                      <a:r>
                        <a:rPr lang="en-GB" sz="1800" b="1">
                          <a:effectLst/>
                        </a:rPr>
                        <a:t>Government</a:t>
                      </a:r>
                      <a:endParaRPr lang="en-GB" sz="1800" b="1">
                        <a:effectLst/>
                        <a:latin typeface="Times New Roman"/>
                        <a:ea typeface="Times New Roman"/>
                      </a:endParaRPr>
                    </a:p>
                  </a:txBody>
                  <a:tcPr marL="68580" marR="68580" marT="0" marB="0"/>
                </a:tc>
                <a:tc>
                  <a:txBody>
                    <a:bodyPr/>
                    <a:lstStyle/>
                    <a:p>
                      <a:pPr>
                        <a:spcAft>
                          <a:spcPts val="0"/>
                        </a:spcAft>
                      </a:pPr>
                      <a:r>
                        <a:rPr lang="en-GB" sz="1800" b="1" dirty="0">
                          <a:effectLst/>
                        </a:rPr>
                        <a:t>Giving information, publicising proposals and health and safety issues</a:t>
                      </a:r>
                      <a:endParaRPr lang="en-GB" sz="1800" b="1" dirty="0">
                        <a:effectLst/>
                        <a:latin typeface="Times New Roman"/>
                        <a:ea typeface="Times New Roman"/>
                      </a:endParaRPr>
                    </a:p>
                  </a:txBody>
                  <a:tcPr marL="68580" marR="68580" marT="0" marB="0"/>
                </a:tc>
              </a:tr>
              <a:tr h="430171">
                <a:tc>
                  <a:txBody>
                    <a:bodyPr/>
                    <a:lstStyle/>
                    <a:p>
                      <a:pPr>
                        <a:spcAft>
                          <a:spcPts val="0"/>
                        </a:spcAft>
                      </a:pPr>
                      <a:r>
                        <a:rPr lang="en-GB" sz="1800" b="1">
                          <a:effectLst/>
                        </a:rPr>
                        <a:t>Media</a:t>
                      </a:r>
                      <a:endParaRPr lang="en-GB" sz="1800" b="1">
                        <a:effectLst/>
                        <a:latin typeface="Times New Roman"/>
                        <a:ea typeface="Times New Roman"/>
                      </a:endParaRPr>
                    </a:p>
                  </a:txBody>
                  <a:tcPr marL="68580" marR="68580" marT="0" marB="0"/>
                </a:tc>
                <a:tc>
                  <a:txBody>
                    <a:bodyPr/>
                    <a:lstStyle/>
                    <a:p>
                      <a:pPr>
                        <a:spcAft>
                          <a:spcPts val="0"/>
                        </a:spcAft>
                      </a:pPr>
                      <a:r>
                        <a:rPr lang="en-GB" sz="1800" b="1" dirty="0">
                          <a:effectLst/>
                        </a:rPr>
                        <a:t>Attracting a target audience, selling advertising space</a:t>
                      </a:r>
                      <a:endParaRPr lang="en-GB" sz="1800" b="1" dirty="0">
                        <a:effectLst/>
                        <a:latin typeface="Times New Roman"/>
                        <a:ea typeface="Times New Roman"/>
                      </a:endParaRPr>
                    </a:p>
                  </a:txBody>
                  <a:tcPr marL="68580" marR="68580" marT="0" marB="0"/>
                </a:tc>
              </a:tr>
              <a:tr h="309723">
                <a:tc>
                  <a:txBody>
                    <a:bodyPr/>
                    <a:lstStyle/>
                    <a:p>
                      <a:pPr>
                        <a:spcAft>
                          <a:spcPts val="0"/>
                        </a:spcAft>
                      </a:pPr>
                      <a:r>
                        <a:rPr lang="en-GB" sz="1800" b="1">
                          <a:effectLst/>
                        </a:rPr>
                        <a:t>Event Organisers</a:t>
                      </a:r>
                      <a:endParaRPr lang="en-GB" sz="1800" b="1">
                        <a:effectLst/>
                        <a:latin typeface="Times New Roman"/>
                        <a:ea typeface="Times New Roman"/>
                      </a:endParaRPr>
                    </a:p>
                  </a:txBody>
                  <a:tcPr marL="68580" marR="68580" marT="0" marB="0"/>
                </a:tc>
                <a:tc>
                  <a:txBody>
                    <a:bodyPr/>
                    <a:lstStyle/>
                    <a:p>
                      <a:pPr>
                        <a:spcAft>
                          <a:spcPts val="0"/>
                        </a:spcAft>
                      </a:pPr>
                      <a:r>
                        <a:rPr lang="en-GB" sz="1800" b="1" dirty="0">
                          <a:effectLst/>
                        </a:rPr>
                        <a:t>Promoting events and demonstrations</a:t>
                      </a:r>
                      <a:endParaRPr lang="en-GB" sz="1800" b="1" dirty="0">
                        <a:effectLst/>
                        <a:latin typeface="Times New Roman"/>
                        <a:ea typeface="Times New Roman"/>
                      </a:endParaRPr>
                    </a:p>
                  </a:txBody>
                  <a:tcPr marL="68580" marR="68580" marT="0" marB="0"/>
                </a:tc>
              </a:tr>
              <a:tr h="447378">
                <a:tc>
                  <a:txBody>
                    <a:bodyPr/>
                    <a:lstStyle/>
                    <a:p>
                      <a:pPr>
                        <a:spcAft>
                          <a:spcPts val="0"/>
                        </a:spcAft>
                      </a:pPr>
                      <a:r>
                        <a:rPr lang="en-GB" sz="1800" b="1">
                          <a:effectLst/>
                        </a:rPr>
                        <a:t>Political parties</a:t>
                      </a:r>
                      <a:endParaRPr lang="en-GB" sz="1800" b="1">
                        <a:effectLst/>
                        <a:latin typeface="Times New Roman"/>
                        <a:ea typeface="Times New Roman"/>
                      </a:endParaRPr>
                    </a:p>
                  </a:txBody>
                  <a:tcPr marL="68580" marR="68580" marT="0" marB="0"/>
                </a:tc>
                <a:tc>
                  <a:txBody>
                    <a:bodyPr/>
                    <a:lstStyle/>
                    <a:p>
                      <a:pPr>
                        <a:spcAft>
                          <a:spcPts val="0"/>
                        </a:spcAft>
                      </a:pPr>
                      <a:r>
                        <a:rPr lang="en-GB" sz="1800" b="1" dirty="0">
                          <a:effectLst/>
                        </a:rPr>
                        <a:t>Winning votes, attracting members or financial support</a:t>
                      </a:r>
                      <a:endParaRPr lang="en-GB" sz="1800" b="1" dirty="0">
                        <a:effectLst/>
                        <a:latin typeface="Times New Roman"/>
                        <a:ea typeface="Times New Roman"/>
                      </a:endParaRPr>
                    </a:p>
                  </a:txBody>
                  <a:tcPr marL="68580" marR="68580" marT="0" marB="0"/>
                </a:tc>
              </a:tr>
              <a:tr h="619446">
                <a:tc>
                  <a:txBody>
                    <a:bodyPr/>
                    <a:lstStyle/>
                    <a:p>
                      <a:pPr>
                        <a:spcAft>
                          <a:spcPts val="0"/>
                        </a:spcAft>
                      </a:pPr>
                      <a:r>
                        <a:rPr lang="en-GB" sz="1800" b="1">
                          <a:effectLst/>
                        </a:rPr>
                        <a:t>Private individuals</a:t>
                      </a:r>
                      <a:endParaRPr lang="en-GB" sz="1800" b="1">
                        <a:effectLst/>
                        <a:latin typeface="Times New Roman"/>
                        <a:ea typeface="Times New Roman"/>
                      </a:endParaRPr>
                    </a:p>
                  </a:txBody>
                  <a:tcPr marL="68580" marR="68580" marT="0" marB="0"/>
                </a:tc>
                <a:tc>
                  <a:txBody>
                    <a:bodyPr/>
                    <a:lstStyle/>
                    <a:p>
                      <a:pPr>
                        <a:spcAft>
                          <a:spcPts val="0"/>
                        </a:spcAft>
                      </a:pPr>
                      <a:r>
                        <a:rPr lang="en-GB" sz="1800" b="1" dirty="0">
                          <a:effectLst/>
                        </a:rPr>
                        <a:t>Selling and purchasing goods and services, announcing personal events and occasions</a:t>
                      </a:r>
                      <a:endParaRPr lang="en-GB" sz="1800" b="1" dirty="0">
                        <a:effectLst/>
                        <a:latin typeface="Times New Roman"/>
                        <a:ea typeface="Times New Roman"/>
                      </a:endParaRPr>
                    </a:p>
                  </a:txBody>
                  <a:tcPr marL="68580" marR="68580" marT="0" marB="0"/>
                </a:tc>
              </a:tr>
              <a:tr h="743335">
                <a:tc>
                  <a:txBody>
                    <a:bodyPr/>
                    <a:lstStyle/>
                    <a:p>
                      <a:pPr>
                        <a:spcAft>
                          <a:spcPts val="0"/>
                        </a:spcAft>
                      </a:pPr>
                      <a:r>
                        <a:rPr lang="en-GB" sz="1800" b="1">
                          <a:effectLst/>
                        </a:rPr>
                        <a:t>Schools, colleges, universities</a:t>
                      </a:r>
                      <a:endParaRPr lang="en-GB" sz="1800" b="1">
                        <a:effectLst/>
                        <a:latin typeface="Times New Roman"/>
                        <a:ea typeface="Times New Roman"/>
                      </a:endParaRPr>
                    </a:p>
                  </a:txBody>
                  <a:tcPr marL="68580" marR="68580" marT="0" marB="0"/>
                </a:tc>
                <a:tc>
                  <a:txBody>
                    <a:bodyPr/>
                    <a:lstStyle/>
                    <a:p>
                      <a:pPr>
                        <a:spcAft>
                          <a:spcPts val="0"/>
                        </a:spcAft>
                      </a:pPr>
                      <a:r>
                        <a:rPr lang="en-GB" sz="1800" b="1" dirty="0">
                          <a:effectLst/>
                        </a:rPr>
                        <a:t>Informing prospective students of course facilities, and future career possibilities</a:t>
                      </a:r>
                    </a:p>
                    <a:p>
                      <a:pPr>
                        <a:spcAft>
                          <a:spcPts val="0"/>
                        </a:spcAft>
                      </a:pPr>
                      <a:r>
                        <a:rPr lang="en-GB" sz="1800" b="1" dirty="0">
                          <a:effectLst/>
                        </a:rPr>
                        <a:t> </a:t>
                      </a:r>
                      <a:endParaRPr lang="en-GB" sz="1800" b="1"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46657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Fairclough (2001)</a:t>
            </a:r>
            <a:endParaRPr lang="en-US" dirty="0"/>
          </a:p>
        </p:txBody>
      </p:sp>
      <p:sp>
        <p:nvSpPr>
          <p:cNvPr id="3" name="Content Placeholder 2"/>
          <p:cNvSpPr>
            <a:spLocks noGrp="1"/>
          </p:cNvSpPr>
          <p:nvPr>
            <p:ph idx="1"/>
          </p:nvPr>
        </p:nvSpPr>
        <p:spPr/>
        <p:txBody>
          <a:bodyPr>
            <a:normAutofit fontScale="92500" lnSpcReduction="10000"/>
          </a:bodyPr>
          <a:lstStyle/>
          <a:p>
            <a:r>
              <a:rPr lang="en-GB" sz="2400" b="1" dirty="0">
                <a:solidFill>
                  <a:srgbClr val="3C4743"/>
                </a:solidFill>
              </a:rPr>
              <a:t>Advertising exists as a prime example of ideology at work through building a relationship between text producer and receiver by constructing a ‘product image’ that, in turn, helps to position the receiver as a potential ‘consumer’. </a:t>
            </a:r>
          </a:p>
          <a:p>
            <a:r>
              <a:rPr lang="en-GB" sz="2400" b="1" dirty="0" smtClean="0">
                <a:solidFill>
                  <a:srgbClr val="3C4743"/>
                </a:solidFill>
              </a:rPr>
              <a:t>Synthetic </a:t>
            </a:r>
            <a:r>
              <a:rPr lang="en-GB" sz="2400" b="1" dirty="0">
                <a:solidFill>
                  <a:srgbClr val="3C4743"/>
                </a:solidFill>
              </a:rPr>
              <a:t>personalisation (contents): </a:t>
            </a:r>
            <a:r>
              <a:rPr lang="en-GB" sz="2400" dirty="0">
                <a:solidFill>
                  <a:srgbClr val="3C4743"/>
                </a:solidFill>
              </a:rPr>
              <a:t>the construction of a relationship between producer and receiver.                                      </a:t>
            </a:r>
            <a:endParaRPr lang="en-GB" sz="2400" dirty="0" smtClean="0">
              <a:solidFill>
                <a:srgbClr val="3C4743"/>
              </a:solidFill>
            </a:endParaRPr>
          </a:p>
          <a:p>
            <a:r>
              <a:rPr lang="en-GB" sz="2400" b="1" dirty="0" smtClean="0">
                <a:solidFill>
                  <a:srgbClr val="3C4743"/>
                </a:solidFill>
              </a:rPr>
              <a:t>Creating </a:t>
            </a:r>
            <a:r>
              <a:rPr lang="en-GB" sz="2400" b="1" dirty="0">
                <a:solidFill>
                  <a:srgbClr val="3C4743"/>
                </a:solidFill>
              </a:rPr>
              <a:t>an image of a text (relations)</a:t>
            </a:r>
            <a:r>
              <a:rPr lang="en-GB" sz="2400" dirty="0">
                <a:solidFill>
                  <a:srgbClr val="3C4743"/>
                </a:solidFill>
              </a:rPr>
              <a:t>: using visual and verbal clues to evoke knowledge, behaviour and lifestyle </a:t>
            </a:r>
            <a:r>
              <a:rPr lang="en-GB" sz="2400" dirty="0" smtClean="0">
                <a:solidFill>
                  <a:srgbClr val="3C4743"/>
                </a:solidFill>
              </a:rPr>
              <a:t>frames.</a:t>
            </a:r>
          </a:p>
          <a:p>
            <a:r>
              <a:rPr lang="en-GB" sz="2400" b="1" dirty="0" smtClean="0">
                <a:solidFill>
                  <a:srgbClr val="3C4743"/>
                </a:solidFill>
              </a:rPr>
              <a:t>Building </a:t>
            </a:r>
            <a:r>
              <a:rPr lang="en-GB" sz="2400" b="1" dirty="0">
                <a:solidFill>
                  <a:srgbClr val="3C4743"/>
                </a:solidFill>
              </a:rPr>
              <a:t>the consumer (subject position)</a:t>
            </a:r>
            <a:r>
              <a:rPr lang="en-GB" sz="2400" dirty="0">
                <a:solidFill>
                  <a:srgbClr val="3C4743"/>
                </a:solidFill>
              </a:rPr>
              <a:t>: positioning the receiver as an ideal reader and therefore consumer of the text and product, in line with the text’s ideological viewpoint.</a:t>
            </a:r>
          </a:p>
          <a:p>
            <a:endParaRPr lang="en-US" dirty="0"/>
          </a:p>
        </p:txBody>
      </p:sp>
    </p:spTree>
    <p:extLst>
      <p:ext uri="{BB962C8B-B14F-4D97-AF65-F5344CB8AC3E}">
        <p14:creationId xmlns:p14="http://schemas.microsoft.com/office/powerpoint/2010/main" val="342400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Grice’s Logic of Conversation</a:t>
            </a:r>
            <a:endParaRPr lang="en-US" dirty="0"/>
          </a:p>
        </p:txBody>
      </p:sp>
      <p:sp>
        <p:nvSpPr>
          <p:cNvPr id="3" name="Content Placeholder 2"/>
          <p:cNvSpPr>
            <a:spLocks noGrp="1"/>
          </p:cNvSpPr>
          <p:nvPr>
            <p:ph idx="1"/>
          </p:nvPr>
        </p:nvSpPr>
        <p:spPr>
          <a:xfrm>
            <a:off x="1280160" y="1835149"/>
            <a:ext cx="9628632" cy="3986213"/>
          </a:xfrm>
        </p:spPr>
        <p:txBody>
          <a:bodyPr>
            <a:normAutofit/>
          </a:bodyPr>
          <a:lstStyle/>
          <a:p>
            <a:pPr>
              <a:lnSpc>
                <a:spcPct val="90000"/>
              </a:lnSpc>
            </a:pPr>
            <a:endParaRPr lang="en-GB" dirty="0">
              <a:solidFill>
                <a:srgbClr val="3C4743"/>
              </a:solidFill>
            </a:endParaRPr>
          </a:p>
          <a:p>
            <a:pPr>
              <a:lnSpc>
                <a:spcPct val="90000"/>
              </a:lnSpc>
            </a:pPr>
            <a:r>
              <a:rPr lang="en-GB" dirty="0">
                <a:solidFill>
                  <a:srgbClr val="3C4743"/>
                </a:solidFill>
              </a:rPr>
              <a:t>Grice concluded that conversation must follow its own set of logical principles or </a:t>
            </a:r>
            <a:r>
              <a:rPr lang="ja-JP" altLang="en-GB" dirty="0">
                <a:solidFill>
                  <a:srgbClr val="3C4743"/>
                </a:solidFill>
              </a:rPr>
              <a:t>‘</a:t>
            </a:r>
            <a:r>
              <a:rPr lang="en-GB" dirty="0">
                <a:solidFill>
                  <a:srgbClr val="3C4743"/>
                </a:solidFill>
              </a:rPr>
              <a:t>rules</a:t>
            </a:r>
            <a:r>
              <a:rPr lang="ja-JP" altLang="en-GB" dirty="0">
                <a:solidFill>
                  <a:srgbClr val="3C4743"/>
                </a:solidFill>
              </a:rPr>
              <a:t>’</a:t>
            </a:r>
            <a:r>
              <a:rPr lang="en-GB" dirty="0">
                <a:solidFill>
                  <a:srgbClr val="3C4743"/>
                </a:solidFill>
              </a:rPr>
              <a:t>. </a:t>
            </a:r>
          </a:p>
          <a:p>
            <a:pPr>
              <a:lnSpc>
                <a:spcPct val="90000"/>
              </a:lnSpc>
              <a:buFont typeface="Wingdings" charset="0"/>
              <a:buNone/>
            </a:pPr>
            <a:endParaRPr lang="en-GB" dirty="0">
              <a:solidFill>
                <a:srgbClr val="3C4743"/>
              </a:solidFill>
            </a:endParaRPr>
          </a:p>
          <a:p>
            <a:pPr>
              <a:lnSpc>
                <a:spcPct val="90000"/>
              </a:lnSpc>
            </a:pPr>
            <a:r>
              <a:rPr lang="en-GB" dirty="0">
                <a:solidFill>
                  <a:srgbClr val="3C4743"/>
                </a:solidFill>
              </a:rPr>
              <a:t>He worked out how, even when we don</a:t>
            </a:r>
            <a:r>
              <a:rPr lang="ja-JP" altLang="en-GB" dirty="0">
                <a:solidFill>
                  <a:srgbClr val="3C4743"/>
                </a:solidFill>
              </a:rPr>
              <a:t>’</a:t>
            </a:r>
            <a:r>
              <a:rPr lang="en-GB" dirty="0">
                <a:solidFill>
                  <a:srgbClr val="3C4743"/>
                </a:solidFill>
              </a:rPr>
              <a:t>t </a:t>
            </a:r>
            <a:r>
              <a:rPr lang="en-GB" b="1" dirty="0">
                <a:solidFill>
                  <a:srgbClr val="3C4743"/>
                </a:solidFill>
              </a:rPr>
              <a:t>mean</a:t>
            </a:r>
            <a:r>
              <a:rPr lang="en-GB" dirty="0">
                <a:solidFill>
                  <a:srgbClr val="3C4743"/>
                </a:solidFill>
              </a:rPr>
              <a:t> what we </a:t>
            </a:r>
            <a:r>
              <a:rPr lang="en-GB" b="1" dirty="0">
                <a:solidFill>
                  <a:srgbClr val="3C4743"/>
                </a:solidFill>
              </a:rPr>
              <a:t>say</a:t>
            </a:r>
            <a:r>
              <a:rPr lang="en-GB" u="sng" dirty="0">
                <a:solidFill>
                  <a:srgbClr val="3C4743"/>
                </a:solidFill>
              </a:rPr>
              <a:t> </a:t>
            </a:r>
            <a:r>
              <a:rPr lang="en-GB" dirty="0">
                <a:solidFill>
                  <a:srgbClr val="3C4743"/>
                </a:solidFill>
              </a:rPr>
              <a:t>– that the full </a:t>
            </a:r>
            <a:r>
              <a:rPr lang="ja-JP" altLang="en-GB" dirty="0">
                <a:solidFill>
                  <a:srgbClr val="3C4743"/>
                </a:solidFill>
              </a:rPr>
              <a:t>‘</a:t>
            </a:r>
            <a:r>
              <a:rPr lang="en-GB" b="1" dirty="0">
                <a:solidFill>
                  <a:srgbClr val="3C4743"/>
                </a:solidFill>
              </a:rPr>
              <a:t>pragmatic</a:t>
            </a:r>
            <a:r>
              <a:rPr lang="en-GB" dirty="0">
                <a:solidFill>
                  <a:srgbClr val="3C4743"/>
                </a:solidFill>
              </a:rPr>
              <a:t> </a:t>
            </a:r>
            <a:r>
              <a:rPr lang="en-GB" b="1" dirty="0">
                <a:solidFill>
                  <a:srgbClr val="3C4743"/>
                </a:solidFill>
              </a:rPr>
              <a:t>force</a:t>
            </a:r>
            <a:r>
              <a:rPr lang="ja-JP" altLang="en-GB" dirty="0">
                <a:solidFill>
                  <a:srgbClr val="3C4743"/>
                </a:solidFill>
              </a:rPr>
              <a:t>’</a:t>
            </a:r>
            <a:r>
              <a:rPr lang="en-GB" dirty="0">
                <a:solidFill>
                  <a:srgbClr val="3C4743"/>
                </a:solidFill>
              </a:rPr>
              <a:t> of our </a:t>
            </a:r>
            <a:r>
              <a:rPr lang="en-GB" b="1" dirty="0">
                <a:solidFill>
                  <a:srgbClr val="3C4743"/>
                </a:solidFill>
              </a:rPr>
              <a:t>utterance</a:t>
            </a:r>
            <a:r>
              <a:rPr lang="en-GB" dirty="0">
                <a:solidFill>
                  <a:srgbClr val="3C4743"/>
                </a:solidFill>
              </a:rPr>
              <a:t> is easily understood, as in </a:t>
            </a:r>
            <a:r>
              <a:rPr lang="en-GB" dirty="0" smtClean="0">
                <a:solidFill>
                  <a:srgbClr val="3C4743"/>
                </a:solidFill>
              </a:rPr>
              <a:t>this </a:t>
            </a:r>
            <a:r>
              <a:rPr lang="en-GB" dirty="0">
                <a:solidFill>
                  <a:srgbClr val="3C4743"/>
                </a:solidFill>
              </a:rPr>
              <a:t>example:</a:t>
            </a:r>
          </a:p>
          <a:p>
            <a:pPr>
              <a:lnSpc>
                <a:spcPct val="90000"/>
              </a:lnSpc>
            </a:pPr>
            <a:endParaRPr lang="en-GB" dirty="0">
              <a:solidFill>
                <a:srgbClr val="3C4743"/>
              </a:solidFill>
            </a:endParaRPr>
          </a:p>
          <a:p>
            <a:pPr>
              <a:lnSpc>
                <a:spcPct val="90000"/>
              </a:lnSpc>
              <a:buFont typeface="Wingdings" charset="0"/>
              <a:buNone/>
            </a:pPr>
            <a:r>
              <a:rPr lang="en-US" dirty="0">
                <a:solidFill>
                  <a:srgbClr val="3C4743"/>
                </a:solidFill>
              </a:rPr>
              <a:t>	</a:t>
            </a:r>
            <a:r>
              <a:rPr lang="en-US" b="1" dirty="0" smtClean="0">
                <a:solidFill>
                  <a:srgbClr val="3C4743"/>
                </a:solidFill>
              </a:rPr>
              <a:t>Lily</a:t>
            </a:r>
            <a:r>
              <a:rPr lang="en-US" dirty="0" smtClean="0">
                <a:solidFill>
                  <a:srgbClr val="3C4743"/>
                </a:solidFill>
              </a:rPr>
              <a:t>: This </a:t>
            </a:r>
            <a:r>
              <a:rPr lang="en-US" dirty="0">
                <a:solidFill>
                  <a:srgbClr val="3C4743"/>
                </a:solidFill>
              </a:rPr>
              <a:t>bottle’s half empty already!</a:t>
            </a:r>
          </a:p>
          <a:p>
            <a:pPr>
              <a:lnSpc>
                <a:spcPct val="90000"/>
              </a:lnSpc>
              <a:buFont typeface="Wingdings" charset="0"/>
              <a:buNone/>
            </a:pPr>
            <a:r>
              <a:rPr lang="en-US" dirty="0">
                <a:solidFill>
                  <a:srgbClr val="3C4743"/>
                </a:solidFill>
              </a:rPr>
              <a:t>	</a:t>
            </a:r>
            <a:r>
              <a:rPr lang="en-US" b="1" dirty="0" smtClean="0">
                <a:solidFill>
                  <a:srgbClr val="3C4743"/>
                </a:solidFill>
              </a:rPr>
              <a:t>Jack</a:t>
            </a:r>
            <a:r>
              <a:rPr lang="en-US" dirty="0" smtClean="0">
                <a:solidFill>
                  <a:srgbClr val="3C4743"/>
                </a:solidFill>
              </a:rPr>
              <a:t>: Gosh </a:t>
            </a:r>
            <a:r>
              <a:rPr lang="en-US" dirty="0">
                <a:solidFill>
                  <a:srgbClr val="3C4743"/>
                </a:solidFill>
              </a:rPr>
              <a:t>- is that the time already? </a:t>
            </a:r>
            <a:endParaRPr lang="en-GB" dirty="0">
              <a:solidFill>
                <a:srgbClr val="3C4743"/>
              </a:solidFill>
            </a:endParaRPr>
          </a:p>
          <a:p>
            <a:endParaRPr lang="en-US" dirty="0"/>
          </a:p>
        </p:txBody>
      </p:sp>
    </p:spTree>
    <p:extLst>
      <p:ext uri="{BB962C8B-B14F-4D97-AF65-F5344CB8AC3E}">
        <p14:creationId xmlns:p14="http://schemas.microsoft.com/office/powerpoint/2010/main" val="1238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arn(inVertical)">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Grice’s Cooperative Principal </a:t>
            </a:r>
            <a:endParaRPr lang="en-US" dirty="0"/>
          </a:p>
        </p:txBody>
      </p:sp>
      <p:sp>
        <p:nvSpPr>
          <p:cNvPr id="3" name="Content Placeholder 2"/>
          <p:cNvSpPr>
            <a:spLocks noGrp="1"/>
          </p:cNvSpPr>
          <p:nvPr>
            <p:ph idx="1"/>
          </p:nvPr>
        </p:nvSpPr>
        <p:spPr/>
        <p:txBody>
          <a:bodyPr>
            <a:normAutofit fontScale="92500"/>
          </a:bodyPr>
          <a:lstStyle/>
          <a:p>
            <a:pPr>
              <a:lnSpc>
                <a:spcPct val="80000"/>
              </a:lnSpc>
              <a:buFont typeface="Wingdings" charset="0"/>
              <a:buNone/>
            </a:pPr>
            <a:r>
              <a:rPr lang="en-GB" sz="2400" i="1" dirty="0">
                <a:solidFill>
                  <a:srgbClr val="FFFF00"/>
                </a:solidFill>
              </a:rPr>
              <a:t>	</a:t>
            </a:r>
            <a:r>
              <a:rPr lang="ja-JP" altLang="en-GB" sz="2400" b="1" i="1" dirty="0">
                <a:solidFill>
                  <a:srgbClr val="3C4743"/>
                </a:solidFill>
              </a:rPr>
              <a:t>“</a:t>
            </a:r>
            <a:r>
              <a:rPr lang="en-GB" sz="2400" b="1" i="1" dirty="0">
                <a:solidFill>
                  <a:srgbClr val="3C4743"/>
                </a:solidFill>
              </a:rPr>
              <a:t>Make your conversational contribution such as is required, at the stage at which it occurs, by the accepted purpose and direction of the exchange in which you are engaged.</a:t>
            </a:r>
            <a:r>
              <a:rPr lang="ja-JP" altLang="en-GB" sz="2400" b="1" i="1" dirty="0">
                <a:solidFill>
                  <a:srgbClr val="3C4743"/>
                </a:solidFill>
              </a:rPr>
              <a:t>”</a:t>
            </a:r>
            <a:endParaRPr lang="en-GB" sz="2400" b="1" i="1" dirty="0">
              <a:solidFill>
                <a:srgbClr val="3C4743"/>
              </a:solidFill>
            </a:endParaRPr>
          </a:p>
          <a:p>
            <a:pPr>
              <a:lnSpc>
                <a:spcPct val="80000"/>
              </a:lnSpc>
              <a:buFont typeface="Wingdings" charset="0"/>
              <a:buNone/>
            </a:pPr>
            <a:endParaRPr lang="en-GB" sz="2400" b="1" dirty="0">
              <a:solidFill>
                <a:srgbClr val="3C4743"/>
              </a:solidFill>
            </a:endParaRPr>
          </a:p>
          <a:p>
            <a:pPr>
              <a:lnSpc>
                <a:spcPct val="80000"/>
              </a:lnSpc>
            </a:pPr>
            <a:r>
              <a:rPr lang="en-GB" sz="2400" dirty="0">
                <a:solidFill>
                  <a:srgbClr val="3C4743"/>
                </a:solidFill>
              </a:rPr>
              <a:t>Conversation works only with the </a:t>
            </a:r>
            <a:r>
              <a:rPr lang="en-GB" sz="2400" b="1" dirty="0">
                <a:solidFill>
                  <a:srgbClr val="3C4743"/>
                </a:solidFill>
              </a:rPr>
              <a:t>co-operation</a:t>
            </a:r>
            <a:r>
              <a:rPr lang="en-GB" sz="2400" dirty="0">
                <a:solidFill>
                  <a:srgbClr val="3C4743"/>
                </a:solidFill>
              </a:rPr>
              <a:t> of its participants.</a:t>
            </a:r>
          </a:p>
          <a:p>
            <a:pPr>
              <a:lnSpc>
                <a:spcPct val="80000"/>
              </a:lnSpc>
            </a:pPr>
            <a:endParaRPr lang="en-GB" sz="2400" dirty="0">
              <a:solidFill>
                <a:srgbClr val="3C4743"/>
              </a:solidFill>
            </a:endParaRPr>
          </a:p>
          <a:p>
            <a:pPr>
              <a:lnSpc>
                <a:spcPct val="80000"/>
              </a:lnSpc>
            </a:pPr>
            <a:r>
              <a:rPr lang="en-GB" sz="2400" dirty="0">
                <a:solidFill>
                  <a:srgbClr val="3C4743"/>
                </a:solidFill>
              </a:rPr>
              <a:t>Co-operation is built around a series of </a:t>
            </a:r>
            <a:r>
              <a:rPr lang="ja-JP" altLang="en-GB" sz="2400" dirty="0">
                <a:solidFill>
                  <a:srgbClr val="3C4743"/>
                </a:solidFill>
              </a:rPr>
              <a:t>‘</a:t>
            </a:r>
            <a:r>
              <a:rPr lang="en-GB" sz="2400" b="1" dirty="0">
                <a:solidFill>
                  <a:srgbClr val="3C4743"/>
                </a:solidFill>
              </a:rPr>
              <a:t>Gricean</a:t>
            </a:r>
            <a:r>
              <a:rPr lang="en-GB" sz="2400" dirty="0">
                <a:solidFill>
                  <a:srgbClr val="3C4743"/>
                </a:solidFill>
              </a:rPr>
              <a:t> </a:t>
            </a:r>
            <a:r>
              <a:rPr lang="en-GB" sz="2400" b="1" dirty="0">
                <a:solidFill>
                  <a:srgbClr val="3C4743"/>
                </a:solidFill>
              </a:rPr>
              <a:t>maxims</a:t>
            </a:r>
            <a:r>
              <a:rPr lang="ja-JP" altLang="en-GB" sz="2400" dirty="0">
                <a:solidFill>
                  <a:srgbClr val="3C4743"/>
                </a:solidFill>
              </a:rPr>
              <a:t>’</a:t>
            </a:r>
            <a:r>
              <a:rPr lang="en-GB" sz="2400" dirty="0" smtClean="0">
                <a:solidFill>
                  <a:srgbClr val="3C4743"/>
                </a:solidFill>
              </a:rPr>
              <a:t>:</a:t>
            </a:r>
          </a:p>
          <a:p>
            <a:pPr marL="0" indent="0">
              <a:lnSpc>
                <a:spcPct val="80000"/>
              </a:lnSpc>
              <a:buNone/>
            </a:pPr>
            <a:endParaRPr lang="en-GB" sz="2400" dirty="0" smtClean="0">
              <a:solidFill>
                <a:srgbClr val="3C4743"/>
              </a:solidFill>
            </a:endParaRPr>
          </a:p>
          <a:p>
            <a:pPr lvl="1">
              <a:lnSpc>
                <a:spcPct val="80000"/>
              </a:lnSpc>
            </a:pPr>
            <a:r>
              <a:rPr lang="en-GB" sz="4400" b="1" dirty="0" smtClean="0">
                <a:solidFill>
                  <a:srgbClr val="3C4743"/>
                </a:solidFill>
              </a:rPr>
              <a:t>Quality, Quantity, Manner &amp; Relation.</a:t>
            </a:r>
            <a:endParaRPr lang="en-GB" sz="4400" b="1" dirty="0">
              <a:solidFill>
                <a:srgbClr val="3C4743"/>
              </a:solidFill>
            </a:endParaRPr>
          </a:p>
          <a:p>
            <a:endParaRPr lang="en-US" dirty="0"/>
          </a:p>
        </p:txBody>
      </p:sp>
    </p:spTree>
    <p:extLst>
      <p:ext uri="{BB962C8B-B14F-4D97-AF65-F5344CB8AC3E}">
        <p14:creationId xmlns:p14="http://schemas.microsoft.com/office/powerpoint/2010/main" val="11433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
            </a:r>
            <a:endParaRPr lang="en-US" dirty="0"/>
          </a:p>
        </p:txBody>
      </p:sp>
      <p:sp>
        <p:nvSpPr>
          <p:cNvPr id="3" name="Content Placeholder 2"/>
          <p:cNvSpPr>
            <a:spLocks noGrp="1"/>
          </p:cNvSpPr>
          <p:nvPr>
            <p:ph idx="1"/>
          </p:nvPr>
        </p:nvSpPr>
        <p:spPr/>
        <p:txBody>
          <a:bodyPr>
            <a:normAutofit/>
          </a:bodyPr>
          <a:lstStyle/>
          <a:p>
            <a:pPr marL="457200" lvl="1" indent="0">
              <a:lnSpc>
                <a:spcPct val="90000"/>
              </a:lnSpc>
              <a:buClr>
                <a:srgbClr val="FFFF00"/>
              </a:buClr>
              <a:buNone/>
            </a:pPr>
            <a:r>
              <a:rPr lang="ja-JP" altLang="en-GB" sz="3200" dirty="0" smtClean="0">
                <a:solidFill>
                  <a:srgbClr val="3C4743"/>
                </a:solidFill>
              </a:rPr>
              <a:t>“</a:t>
            </a:r>
            <a:r>
              <a:rPr lang="en-GB" sz="3200" dirty="0">
                <a:solidFill>
                  <a:srgbClr val="3C4743"/>
                </a:solidFill>
              </a:rPr>
              <a:t>Do not say what you believe to be false.</a:t>
            </a:r>
            <a:r>
              <a:rPr lang="ja-JP" altLang="en-GB" sz="3200" dirty="0" smtClean="0">
                <a:solidFill>
                  <a:srgbClr val="3C4743"/>
                </a:solidFill>
              </a:rPr>
              <a:t>”</a:t>
            </a:r>
            <a:endParaRPr lang="en-GB" altLang="ja-JP" sz="3200" dirty="0" smtClean="0">
              <a:solidFill>
                <a:srgbClr val="3C4743"/>
              </a:solidFill>
            </a:endParaRPr>
          </a:p>
          <a:p>
            <a:pPr marL="457200" lvl="1" indent="0">
              <a:lnSpc>
                <a:spcPct val="90000"/>
              </a:lnSpc>
              <a:buClr>
                <a:srgbClr val="FFFF00"/>
              </a:buClr>
              <a:buNone/>
            </a:pPr>
            <a:r>
              <a:rPr lang="ja-JP" altLang="en-GB" sz="3200" dirty="0" smtClean="0">
                <a:solidFill>
                  <a:srgbClr val="3C4743"/>
                </a:solidFill>
              </a:rPr>
              <a:t>“</a:t>
            </a:r>
            <a:r>
              <a:rPr lang="en-GB" sz="3200" dirty="0">
                <a:solidFill>
                  <a:srgbClr val="3C4743"/>
                </a:solidFill>
              </a:rPr>
              <a:t>Do not say that for which you lack evidence.</a:t>
            </a:r>
            <a:r>
              <a:rPr lang="ja-JP" altLang="en-GB" sz="3200" dirty="0">
                <a:solidFill>
                  <a:srgbClr val="3C4743"/>
                </a:solidFill>
              </a:rPr>
              <a:t>”</a:t>
            </a:r>
            <a:endParaRPr lang="en-GB" sz="3200" dirty="0">
              <a:solidFill>
                <a:srgbClr val="3C4743"/>
              </a:solidFill>
            </a:endParaRPr>
          </a:p>
          <a:p>
            <a:pPr marL="0" indent="0">
              <a:lnSpc>
                <a:spcPct val="90000"/>
              </a:lnSpc>
              <a:buNone/>
            </a:pPr>
            <a:endParaRPr lang="en-GB" sz="2800" dirty="0">
              <a:solidFill>
                <a:srgbClr val="3C4743"/>
              </a:solidFill>
            </a:endParaRPr>
          </a:p>
          <a:p>
            <a:pPr>
              <a:lnSpc>
                <a:spcPct val="90000"/>
              </a:lnSpc>
              <a:buFont typeface="Wingdings" charset="0"/>
              <a:buNone/>
            </a:pPr>
            <a:r>
              <a:rPr lang="en-GB" sz="3200" dirty="0">
                <a:solidFill>
                  <a:srgbClr val="3C4743"/>
                </a:solidFill>
              </a:rPr>
              <a:t>	</a:t>
            </a:r>
            <a:r>
              <a:rPr lang="en-GB" sz="3200" b="1" i="1" dirty="0">
                <a:solidFill>
                  <a:srgbClr val="3C4743"/>
                </a:solidFill>
              </a:rPr>
              <a:t>So… when someone speaks to us, we assume:</a:t>
            </a:r>
          </a:p>
          <a:p>
            <a:pPr lvl="1">
              <a:lnSpc>
                <a:spcPct val="90000"/>
              </a:lnSpc>
            </a:pPr>
            <a:r>
              <a:rPr lang="en-GB" sz="3200" i="1" dirty="0">
                <a:solidFill>
                  <a:srgbClr val="3C4743"/>
                </a:solidFill>
              </a:rPr>
              <a:t>that what they say is not knowingly untruthful;</a:t>
            </a:r>
          </a:p>
          <a:p>
            <a:pPr lvl="1">
              <a:lnSpc>
                <a:spcPct val="90000"/>
              </a:lnSpc>
            </a:pPr>
            <a:r>
              <a:rPr lang="en-GB" sz="3200" i="1" dirty="0">
                <a:solidFill>
                  <a:srgbClr val="3C4743"/>
                </a:solidFill>
              </a:rPr>
              <a:t>that the truthfulness of what they say does not need to </a:t>
            </a:r>
            <a:r>
              <a:rPr lang="en-GB" sz="3200" i="1" dirty="0" smtClean="0">
                <a:solidFill>
                  <a:srgbClr val="3C4743"/>
                </a:solidFill>
              </a:rPr>
              <a:t>be stated</a:t>
            </a:r>
            <a:r>
              <a:rPr lang="en-GB" sz="3200" i="1" dirty="0">
                <a:solidFill>
                  <a:srgbClr val="3C4743"/>
                </a:solidFill>
              </a:rPr>
              <a:t>.</a:t>
            </a:r>
          </a:p>
          <a:p>
            <a:endParaRPr lang="en-US" dirty="0"/>
          </a:p>
        </p:txBody>
      </p:sp>
    </p:spTree>
    <p:extLst>
      <p:ext uri="{BB962C8B-B14F-4D97-AF65-F5344CB8AC3E}">
        <p14:creationId xmlns:p14="http://schemas.microsoft.com/office/powerpoint/2010/main" val="381335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500"/>
                                        <p:tgtEl>
                                          <p:spTgt spid="3">
                                            <p:txEl>
                                              <p:pRg st="3" end="3"/>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trips(downLeft)">
                                      <p:cBhvr>
                                        <p:cTn id="18" dur="500"/>
                                        <p:tgtEl>
                                          <p:spTgt spid="3">
                                            <p:txEl>
                                              <p:pRg st="4" end="4"/>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strips(downLeft)">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Quantity </a:t>
            </a:r>
            <a:endParaRPr lang="en-US" dirty="0"/>
          </a:p>
        </p:txBody>
      </p:sp>
      <p:sp>
        <p:nvSpPr>
          <p:cNvPr id="3" name="Content Placeholder 2"/>
          <p:cNvSpPr>
            <a:spLocks noGrp="1"/>
          </p:cNvSpPr>
          <p:nvPr>
            <p:ph idx="1"/>
          </p:nvPr>
        </p:nvSpPr>
        <p:spPr>
          <a:xfrm>
            <a:off x="1270000" y="1926589"/>
            <a:ext cx="9628632" cy="3986213"/>
          </a:xfrm>
        </p:spPr>
        <p:txBody>
          <a:bodyPr>
            <a:normAutofit lnSpcReduction="10000"/>
          </a:bodyPr>
          <a:lstStyle/>
          <a:p>
            <a:endParaRPr lang="en-GB" sz="2800" dirty="0">
              <a:solidFill>
                <a:srgbClr val="3C4743"/>
              </a:solidFill>
            </a:endParaRPr>
          </a:p>
          <a:p>
            <a:pPr lvl="1">
              <a:buClr>
                <a:schemeClr val="hlink"/>
              </a:buClr>
            </a:pPr>
            <a:r>
              <a:rPr lang="ja-JP" altLang="en-GB" sz="2800" dirty="0">
                <a:solidFill>
                  <a:srgbClr val="3C4743"/>
                </a:solidFill>
              </a:rPr>
              <a:t>“</a:t>
            </a:r>
            <a:r>
              <a:rPr lang="en-GB" sz="2800" dirty="0">
                <a:solidFill>
                  <a:srgbClr val="3C4743"/>
                </a:solidFill>
              </a:rPr>
              <a:t>Make your contribution as informative as is required.</a:t>
            </a:r>
            <a:r>
              <a:rPr lang="ja-JP" altLang="en-GB" sz="2800" dirty="0">
                <a:solidFill>
                  <a:srgbClr val="3C4743"/>
                </a:solidFill>
              </a:rPr>
              <a:t>”</a:t>
            </a:r>
            <a:endParaRPr lang="en-GB" sz="2800" dirty="0">
              <a:solidFill>
                <a:srgbClr val="3C4743"/>
              </a:solidFill>
            </a:endParaRPr>
          </a:p>
          <a:p>
            <a:pPr lvl="1">
              <a:buClr>
                <a:schemeClr val="hlink"/>
              </a:buClr>
            </a:pPr>
            <a:r>
              <a:rPr lang="ja-JP" altLang="en-GB" sz="2800" dirty="0">
                <a:solidFill>
                  <a:srgbClr val="3C4743"/>
                </a:solidFill>
              </a:rPr>
              <a:t>“</a:t>
            </a:r>
            <a:r>
              <a:rPr lang="en-GB" sz="2800" dirty="0">
                <a:solidFill>
                  <a:srgbClr val="3C4743"/>
                </a:solidFill>
              </a:rPr>
              <a:t>Do not make your contribution more informative than is required.</a:t>
            </a:r>
            <a:r>
              <a:rPr lang="ja-JP" altLang="en-GB" sz="2800" dirty="0" smtClean="0">
                <a:solidFill>
                  <a:srgbClr val="3C4743"/>
                </a:solidFill>
              </a:rPr>
              <a:t>”</a:t>
            </a:r>
            <a:endParaRPr lang="en-GB" altLang="ja-JP" sz="2800" dirty="0" smtClean="0">
              <a:solidFill>
                <a:srgbClr val="3C4743"/>
              </a:solidFill>
            </a:endParaRPr>
          </a:p>
          <a:p>
            <a:pPr lvl="1">
              <a:buClr>
                <a:schemeClr val="hlink"/>
              </a:buClr>
            </a:pPr>
            <a:endParaRPr lang="en-GB" sz="2800" i="1" dirty="0">
              <a:solidFill>
                <a:srgbClr val="3C4743"/>
              </a:solidFill>
            </a:endParaRPr>
          </a:p>
          <a:p>
            <a:pPr>
              <a:buFont typeface="Wingdings" charset="0"/>
              <a:buNone/>
            </a:pPr>
            <a:r>
              <a:rPr lang="en-GB" sz="2800" i="1" dirty="0">
                <a:solidFill>
                  <a:srgbClr val="3C4743"/>
                </a:solidFill>
              </a:rPr>
              <a:t>	</a:t>
            </a:r>
            <a:r>
              <a:rPr lang="en-GB" sz="2800" b="1" i="1" dirty="0">
                <a:solidFill>
                  <a:srgbClr val="3C4743"/>
                </a:solidFill>
              </a:rPr>
              <a:t>So… when someone speaks to us, we assume:</a:t>
            </a:r>
          </a:p>
          <a:p>
            <a:pPr lvl="1"/>
            <a:r>
              <a:rPr lang="en-GB" sz="2800" i="1" dirty="0">
                <a:solidFill>
                  <a:srgbClr val="3C4743"/>
                </a:solidFill>
              </a:rPr>
              <a:t>they do not purposefully hold back anything that is important;</a:t>
            </a:r>
          </a:p>
          <a:p>
            <a:pPr lvl="1"/>
            <a:r>
              <a:rPr lang="en-GB" sz="2800" i="1" dirty="0">
                <a:solidFill>
                  <a:srgbClr val="3C4743"/>
                </a:solidFill>
              </a:rPr>
              <a:t>they do not give more information than is asked.</a:t>
            </a:r>
          </a:p>
          <a:p>
            <a:endParaRPr lang="en-US" dirty="0"/>
          </a:p>
        </p:txBody>
      </p:sp>
    </p:spTree>
    <p:extLst>
      <p:ext uri="{BB962C8B-B14F-4D97-AF65-F5344CB8AC3E}">
        <p14:creationId xmlns:p14="http://schemas.microsoft.com/office/powerpoint/2010/main" val="33569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trips(downLeft)">
                                      <p:cBhvr>
                                        <p:cTn id="15" dur="500"/>
                                        <p:tgtEl>
                                          <p:spTgt spid="3">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strips(downLeft)">
                                      <p:cBhvr>
                                        <p:cTn id="18" dur="500"/>
                                        <p:tgtEl>
                                          <p:spTgt spid="3">
                                            <p:txEl>
                                              <p:pRg st="5" end="5"/>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strips(downLeft)">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Manner </a:t>
            </a:r>
            <a:endParaRPr lang="en-US" dirty="0"/>
          </a:p>
        </p:txBody>
      </p:sp>
      <p:sp>
        <p:nvSpPr>
          <p:cNvPr id="3" name="Content Placeholder 2"/>
          <p:cNvSpPr>
            <a:spLocks noGrp="1"/>
          </p:cNvSpPr>
          <p:nvPr>
            <p:ph idx="1"/>
          </p:nvPr>
        </p:nvSpPr>
        <p:spPr>
          <a:xfrm>
            <a:off x="1270000" y="1926589"/>
            <a:ext cx="9628632" cy="3986213"/>
          </a:xfrm>
        </p:spPr>
        <p:txBody>
          <a:bodyPr>
            <a:normAutofit fontScale="92500" lnSpcReduction="20000"/>
          </a:bodyPr>
          <a:lstStyle/>
          <a:p>
            <a:endParaRPr lang="en-GB" sz="2800" dirty="0">
              <a:solidFill>
                <a:srgbClr val="3C4743"/>
              </a:solidFill>
            </a:endParaRPr>
          </a:p>
          <a:p>
            <a:pPr lvl="1"/>
            <a:r>
              <a:rPr lang="ja-JP" altLang="en-GB" sz="2800" dirty="0">
                <a:solidFill>
                  <a:srgbClr val="3C4743"/>
                </a:solidFill>
              </a:rPr>
              <a:t>“</a:t>
            </a:r>
            <a:r>
              <a:rPr lang="en-GB" sz="2800" dirty="0">
                <a:solidFill>
                  <a:srgbClr val="3C4743"/>
                </a:solidFill>
              </a:rPr>
              <a:t>Be perspicuous.</a:t>
            </a:r>
            <a:r>
              <a:rPr lang="ja-JP" altLang="en-GB" sz="2800" dirty="0">
                <a:solidFill>
                  <a:srgbClr val="3C4743"/>
                </a:solidFill>
              </a:rPr>
              <a:t>”</a:t>
            </a:r>
            <a:endParaRPr lang="en-GB" sz="2800" dirty="0">
              <a:solidFill>
                <a:srgbClr val="3C4743"/>
              </a:solidFill>
            </a:endParaRPr>
          </a:p>
          <a:p>
            <a:pPr lvl="1"/>
            <a:r>
              <a:rPr lang="ja-JP" altLang="en-GB" sz="2800" dirty="0">
                <a:solidFill>
                  <a:srgbClr val="3C4743"/>
                </a:solidFill>
              </a:rPr>
              <a:t>“</a:t>
            </a:r>
            <a:r>
              <a:rPr lang="en-GB" sz="2800" dirty="0">
                <a:solidFill>
                  <a:srgbClr val="3C4743"/>
                </a:solidFill>
              </a:rPr>
              <a:t>Avoid obscurity of expression.</a:t>
            </a:r>
            <a:r>
              <a:rPr lang="ja-JP" altLang="en-GB" sz="2800" dirty="0">
                <a:solidFill>
                  <a:srgbClr val="3C4743"/>
                </a:solidFill>
              </a:rPr>
              <a:t>”</a:t>
            </a:r>
            <a:endParaRPr lang="en-GB" sz="2800" dirty="0">
              <a:solidFill>
                <a:srgbClr val="3C4743"/>
              </a:solidFill>
            </a:endParaRPr>
          </a:p>
          <a:p>
            <a:pPr lvl="1"/>
            <a:r>
              <a:rPr lang="ja-JP" altLang="en-GB" sz="2800" dirty="0">
                <a:solidFill>
                  <a:srgbClr val="3C4743"/>
                </a:solidFill>
              </a:rPr>
              <a:t>“</a:t>
            </a:r>
            <a:r>
              <a:rPr lang="en-GB" sz="2800" dirty="0">
                <a:solidFill>
                  <a:srgbClr val="3C4743"/>
                </a:solidFill>
              </a:rPr>
              <a:t>Avoid ambiguity.</a:t>
            </a:r>
            <a:r>
              <a:rPr lang="ja-JP" altLang="en-GB" sz="2800" dirty="0">
                <a:solidFill>
                  <a:srgbClr val="3C4743"/>
                </a:solidFill>
              </a:rPr>
              <a:t>”</a:t>
            </a:r>
            <a:endParaRPr lang="en-GB" sz="2800" dirty="0">
              <a:solidFill>
                <a:srgbClr val="3C4743"/>
              </a:solidFill>
            </a:endParaRPr>
          </a:p>
          <a:p>
            <a:pPr lvl="1"/>
            <a:r>
              <a:rPr lang="ja-JP" altLang="en-GB" sz="2800" dirty="0">
                <a:solidFill>
                  <a:srgbClr val="3C4743"/>
                </a:solidFill>
              </a:rPr>
              <a:t>“</a:t>
            </a:r>
            <a:r>
              <a:rPr lang="en-GB" sz="2800" dirty="0">
                <a:solidFill>
                  <a:srgbClr val="3C4743"/>
                </a:solidFill>
              </a:rPr>
              <a:t>Be brief.</a:t>
            </a:r>
            <a:r>
              <a:rPr lang="ja-JP" altLang="en-GB" sz="2800" dirty="0">
                <a:solidFill>
                  <a:srgbClr val="3C4743"/>
                </a:solidFill>
              </a:rPr>
              <a:t>”</a:t>
            </a:r>
            <a:endParaRPr lang="en-GB" sz="2800" dirty="0">
              <a:solidFill>
                <a:srgbClr val="3C4743"/>
              </a:solidFill>
            </a:endParaRPr>
          </a:p>
          <a:p>
            <a:pPr lvl="1"/>
            <a:r>
              <a:rPr lang="ja-JP" altLang="en-GB" sz="2800" dirty="0">
                <a:solidFill>
                  <a:srgbClr val="3C4743"/>
                </a:solidFill>
              </a:rPr>
              <a:t>“</a:t>
            </a:r>
            <a:r>
              <a:rPr lang="en-GB" sz="2800" dirty="0">
                <a:solidFill>
                  <a:srgbClr val="3C4743"/>
                </a:solidFill>
              </a:rPr>
              <a:t>Be orderly.</a:t>
            </a:r>
            <a:r>
              <a:rPr lang="ja-JP" altLang="en-GB" sz="2800" dirty="0">
                <a:solidFill>
                  <a:srgbClr val="3C4743"/>
                </a:solidFill>
              </a:rPr>
              <a:t>”</a:t>
            </a:r>
            <a:endParaRPr lang="en-GB" sz="2800" dirty="0">
              <a:solidFill>
                <a:srgbClr val="3C4743"/>
              </a:solidFill>
            </a:endParaRPr>
          </a:p>
          <a:p>
            <a:endParaRPr lang="en-GB" sz="2800" dirty="0">
              <a:solidFill>
                <a:srgbClr val="3C4743"/>
              </a:solidFill>
            </a:endParaRPr>
          </a:p>
          <a:p>
            <a:pPr>
              <a:buFont typeface="Wingdings" charset="0"/>
              <a:buNone/>
            </a:pPr>
            <a:r>
              <a:rPr lang="en-GB" sz="2800" b="1" i="1" dirty="0">
                <a:solidFill>
                  <a:srgbClr val="3C4743"/>
                </a:solidFill>
              </a:rPr>
              <a:t>	So… when someone speaks to us, we assume:</a:t>
            </a:r>
          </a:p>
          <a:p>
            <a:pPr lvl="1"/>
            <a:r>
              <a:rPr lang="en-GB" sz="2800" i="1" dirty="0">
                <a:solidFill>
                  <a:srgbClr val="3C4743"/>
                </a:solidFill>
              </a:rPr>
              <a:t>that what they say is being said as straightforwardly as they can say it.</a:t>
            </a:r>
            <a:endParaRPr lang="en-US" sz="2800" i="1" dirty="0">
              <a:solidFill>
                <a:srgbClr val="3C4743"/>
              </a:solidFill>
            </a:endParaRPr>
          </a:p>
          <a:p>
            <a:pPr marL="457200" lvl="1" indent="0">
              <a:buNone/>
            </a:pPr>
            <a:endParaRPr lang="en-GB" sz="3000" i="1" dirty="0">
              <a:solidFill>
                <a:srgbClr val="3C4743"/>
              </a:solidFill>
            </a:endParaRPr>
          </a:p>
          <a:p>
            <a:endParaRPr lang="en-US" dirty="0"/>
          </a:p>
        </p:txBody>
      </p:sp>
    </p:spTree>
    <p:extLst>
      <p:ext uri="{BB962C8B-B14F-4D97-AF65-F5344CB8AC3E}">
        <p14:creationId xmlns:p14="http://schemas.microsoft.com/office/powerpoint/2010/main" val="363605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trips(downLeft)">
                                      <p:cBhvr>
                                        <p:cTn id="13" dur="500"/>
                                        <p:tgtEl>
                                          <p:spTgt spid="3">
                                            <p:txEl>
                                              <p:pRg st="3" end="3"/>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trips(downLeft)">
                                      <p:cBhvr>
                                        <p:cTn id="16" dur="500"/>
                                        <p:tgtEl>
                                          <p:spTgt spid="3">
                                            <p:txEl>
                                              <p:pRg st="4" end="4"/>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trips(downLeft)">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strips(downLeft)">
                                      <p:cBhvr>
                                        <p:cTn id="24" dur="500"/>
                                        <p:tgtEl>
                                          <p:spTgt spid="3">
                                            <p:txEl>
                                              <p:pRg st="7" end="7"/>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trips(down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a:t>
            </a:r>
            <a:endParaRPr lang="en-US" dirty="0"/>
          </a:p>
        </p:txBody>
      </p:sp>
      <p:sp>
        <p:nvSpPr>
          <p:cNvPr id="3" name="Content Placeholder 2"/>
          <p:cNvSpPr>
            <a:spLocks noGrp="1"/>
          </p:cNvSpPr>
          <p:nvPr>
            <p:ph idx="1"/>
          </p:nvPr>
        </p:nvSpPr>
        <p:spPr/>
        <p:txBody>
          <a:bodyPr/>
          <a:lstStyle/>
          <a:p>
            <a:r>
              <a:rPr lang="ja-JP" altLang="en-GB" sz="2800" dirty="0">
                <a:solidFill>
                  <a:srgbClr val="3C4743"/>
                </a:solidFill>
              </a:rPr>
              <a:t>“</a:t>
            </a:r>
            <a:r>
              <a:rPr lang="en-GB" sz="2800" dirty="0">
                <a:solidFill>
                  <a:srgbClr val="3C4743"/>
                </a:solidFill>
              </a:rPr>
              <a:t>Be relevant.</a:t>
            </a:r>
            <a:r>
              <a:rPr lang="ja-JP" altLang="en-GB" sz="2800" dirty="0">
                <a:solidFill>
                  <a:srgbClr val="3C4743"/>
                </a:solidFill>
              </a:rPr>
              <a:t>”</a:t>
            </a:r>
            <a:endParaRPr lang="en-GB" sz="2800" dirty="0">
              <a:solidFill>
                <a:srgbClr val="3C4743"/>
              </a:solidFill>
            </a:endParaRPr>
          </a:p>
          <a:p>
            <a:pPr>
              <a:buFont typeface="Wingdings" charset="0"/>
              <a:buNone/>
            </a:pPr>
            <a:endParaRPr lang="en-GB" sz="2800" b="1" i="1" dirty="0">
              <a:solidFill>
                <a:srgbClr val="3C4743"/>
              </a:solidFill>
            </a:endParaRPr>
          </a:p>
          <a:p>
            <a:pPr>
              <a:buFont typeface="Wingdings" charset="0"/>
              <a:buNone/>
            </a:pPr>
            <a:r>
              <a:rPr lang="en-GB" sz="2800" b="1" i="1" dirty="0">
                <a:solidFill>
                  <a:srgbClr val="3C4743"/>
                </a:solidFill>
              </a:rPr>
              <a:t>	So… when someone speaks to us , we assume:</a:t>
            </a:r>
          </a:p>
          <a:p>
            <a:pPr lvl="1"/>
            <a:r>
              <a:rPr lang="en-GB" sz="2800" i="1" dirty="0">
                <a:solidFill>
                  <a:srgbClr val="3C4743"/>
                </a:solidFill>
              </a:rPr>
              <a:t>that what they say is relevant to the conversation.</a:t>
            </a:r>
          </a:p>
          <a:p>
            <a:endParaRPr lang="en-US" dirty="0"/>
          </a:p>
        </p:txBody>
      </p:sp>
    </p:spTree>
    <p:extLst>
      <p:ext uri="{BB962C8B-B14F-4D97-AF65-F5344CB8AC3E}">
        <p14:creationId xmlns:p14="http://schemas.microsoft.com/office/powerpoint/2010/main" val="349066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Following the Maxims…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0"/>
              <a:buNone/>
            </a:pPr>
            <a:r>
              <a:rPr lang="en-GB" sz="2400" dirty="0">
                <a:solidFill>
                  <a:srgbClr val="3C4743"/>
                </a:solidFill>
              </a:rPr>
              <a:t>Grice recognised that whilst we could </a:t>
            </a:r>
            <a:r>
              <a:rPr lang="en-GB" sz="2400" b="1" dirty="0">
                <a:solidFill>
                  <a:srgbClr val="3C4743"/>
                </a:solidFill>
              </a:rPr>
              <a:t>choose</a:t>
            </a:r>
            <a:r>
              <a:rPr lang="en-GB" sz="2400" dirty="0">
                <a:solidFill>
                  <a:srgbClr val="3C4743"/>
                </a:solidFill>
              </a:rPr>
              <a:t> not to follow a maxim, such a choice would be </a:t>
            </a:r>
            <a:r>
              <a:rPr lang="en-GB" sz="2400" b="1" dirty="0">
                <a:solidFill>
                  <a:srgbClr val="3C4743"/>
                </a:solidFill>
              </a:rPr>
              <a:t>conscious</a:t>
            </a:r>
            <a:r>
              <a:rPr lang="en-GB" sz="2400" dirty="0">
                <a:solidFill>
                  <a:srgbClr val="3C4743"/>
                </a:solidFill>
              </a:rPr>
              <a:t> and </a:t>
            </a:r>
            <a:r>
              <a:rPr lang="en-GB" sz="2400" b="1" dirty="0">
                <a:solidFill>
                  <a:srgbClr val="3C4743"/>
                </a:solidFill>
              </a:rPr>
              <a:t>consequential</a:t>
            </a:r>
            <a:r>
              <a:rPr lang="en-GB" sz="2400" dirty="0">
                <a:solidFill>
                  <a:srgbClr val="3C4743"/>
                </a:solidFill>
              </a:rPr>
              <a:t>. </a:t>
            </a:r>
          </a:p>
          <a:p>
            <a:pPr>
              <a:buFont typeface="Wingdings" charset="0"/>
              <a:buNone/>
            </a:pPr>
            <a:endParaRPr lang="en-GB" sz="2400" dirty="0">
              <a:solidFill>
                <a:srgbClr val="3C4743"/>
              </a:solidFill>
            </a:endParaRPr>
          </a:p>
          <a:p>
            <a:pPr>
              <a:buFont typeface="Wingdings" charset="0"/>
              <a:buNone/>
            </a:pPr>
            <a:r>
              <a:rPr lang="en-GB" sz="2400" dirty="0">
                <a:solidFill>
                  <a:srgbClr val="3C4743"/>
                </a:solidFill>
              </a:rPr>
              <a:t>	A speaker can choose to…</a:t>
            </a:r>
          </a:p>
          <a:p>
            <a:pPr>
              <a:buFont typeface="Wingdings" charset="0"/>
              <a:buNone/>
            </a:pPr>
            <a:endParaRPr lang="en-GB" sz="2400" dirty="0">
              <a:solidFill>
                <a:srgbClr val="3C4743"/>
              </a:solidFill>
            </a:endParaRPr>
          </a:p>
          <a:p>
            <a:pPr lvl="1"/>
            <a:r>
              <a:rPr lang="ja-JP" altLang="en-GB" sz="2400" b="1" dirty="0">
                <a:solidFill>
                  <a:srgbClr val="3C4743"/>
                </a:solidFill>
                <a:latin typeface="Arial"/>
              </a:rPr>
              <a:t>‘</a:t>
            </a:r>
            <a:r>
              <a:rPr lang="en-GB" sz="2400" b="1" dirty="0">
                <a:solidFill>
                  <a:srgbClr val="3C4743"/>
                </a:solidFill>
              </a:rPr>
              <a:t>violate</a:t>
            </a:r>
            <a:r>
              <a:rPr lang="ja-JP" altLang="en-GB" sz="2400" b="1" dirty="0">
                <a:solidFill>
                  <a:srgbClr val="3C4743"/>
                </a:solidFill>
                <a:latin typeface="Arial"/>
              </a:rPr>
              <a:t>’</a:t>
            </a:r>
            <a:r>
              <a:rPr lang="en-GB" sz="2400" dirty="0">
                <a:solidFill>
                  <a:srgbClr val="3C4743"/>
                </a:solidFill>
              </a:rPr>
              <a:t> a maxim </a:t>
            </a:r>
            <a:r>
              <a:rPr lang="en-GB" sz="2400" i="1" dirty="0">
                <a:solidFill>
                  <a:srgbClr val="3C4743"/>
                </a:solidFill>
              </a:rPr>
              <a:t>and be intentionally misleading.</a:t>
            </a:r>
          </a:p>
          <a:p>
            <a:pPr lvl="1"/>
            <a:r>
              <a:rPr lang="ja-JP" altLang="en-GB" sz="2400" b="1" dirty="0">
                <a:solidFill>
                  <a:srgbClr val="3C4743"/>
                </a:solidFill>
                <a:latin typeface="Arial"/>
              </a:rPr>
              <a:t>‘</a:t>
            </a:r>
            <a:r>
              <a:rPr lang="en-GB" sz="2400" b="1" dirty="0">
                <a:solidFill>
                  <a:srgbClr val="3C4743"/>
                </a:solidFill>
              </a:rPr>
              <a:t>opt out</a:t>
            </a:r>
            <a:r>
              <a:rPr lang="ja-JP" altLang="en-GB" sz="2400" b="1" dirty="0">
                <a:solidFill>
                  <a:srgbClr val="3C4743"/>
                </a:solidFill>
                <a:latin typeface="Arial"/>
              </a:rPr>
              <a:t>’</a:t>
            </a:r>
            <a:r>
              <a:rPr lang="en-GB" sz="2400" dirty="0">
                <a:solidFill>
                  <a:srgbClr val="3C4743"/>
                </a:solidFill>
              </a:rPr>
              <a:t> of a maxim </a:t>
            </a:r>
            <a:r>
              <a:rPr lang="en-GB" sz="2400" i="1" dirty="0">
                <a:solidFill>
                  <a:srgbClr val="3C4743"/>
                </a:solidFill>
              </a:rPr>
              <a:t>and refuse to co-operate</a:t>
            </a:r>
            <a:r>
              <a:rPr lang="en-GB" sz="2400" dirty="0">
                <a:solidFill>
                  <a:srgbClr val="3C4743"/>
                </a:solidFill>
              </a:rPr>
              <a:t>.</a:t>
            </a:r>
          </a:p>
          <a:p>
            <a:pPr lvl="1"/>
            <a:r>
              <a:rPr lang="en-GB" sz="2400" dirty="0">
                <a:solidFill>
                  <a:srgbClr val="3C4743"/>
                </a:solidFill>
              </a:rPr>
              <a:t>deal with a </a:t>
            </a:r>
            <a:r>
              <a:rPr lang="ja-JP" altLang="en-GB" sz="2400" b="1" dirty="0">
                <a:solidFill>
                  <a:srgbClr val="3C4743"/>
                </a:solidFill>
                <a:latin typeface="Arial"/>
              </a:rPr>
              <a:t>‘</a:t>
            </a:r>
            <a:r>
              <a:rPr lang="en-GB" sz="2400" b="1" dirty="0">
                <a:solidFill>
                  <a:srgbClr val="3C4743"/>
                </a:solidFill>
              </a:rPr>
              <a:t>clash</a:t>
            </a:r>
            <a:r>
              <a:rPr lang="ja-JP" altLang="en-GB" sz="2400" b="1" dirty="0">
                <a:solidFill>
                  <a:srgbClr val="3C4743"/>
                </a:solidFill>
                <a:latin typeface="Arial"/>
              </a:rPr>
              <a:t>’</a:t>
            </a:r>
            <a:r>
              <a:rPr lang="en-GB" sz="2400" dirty="0">
                <a:solidFill>
                  <a:srgbClr val="3C4743"/>
                </a:solidFill>
              </a:rPr>
              <a:t> of maxims, </a:t>
            </a:r>
            <a:r>
              <a:rPr lang="en-GB" sz="2400" i="1" dirty="0">
                <a:solidFill>
                  <a:srgbClr val="3C4743"/>
                </a:solidFill>
              </a:rPr>
              <a:t>for instance, between saying enough and saying all that we know to be true.</a:t>
            </a:r>
          </a:p>
          <a:p>
            <a:pPr lvl="1"/>
            <a:r>
              <a:rPr lang="ja-JP" altLang="en-GB" sz="2400" b="1" dirty="0">
                <a:solidFill>
                  <a:srgbClr val="3C4743"/>
                </a:solidFill>
                <a:latin typeface="Arial"/>
              </a:rPr>
              <a:t>‘</a:t>
            </a:r>
            <a:r>
              <a:rPr lang="en-GB" sz="2400" b="1" dirty="0">
                <a:solidFill>
                  <a:srgbClr val="3C4743"/>
                </a:solidFill>
              </a:rPr>
              <a:t>flout</a:t>
            </a:r>
            <a:r>
              <a:rPr lang="ja-JP" altLang="en-GB" sz="2400" b="1" dirty="0">
                <a:solidFill>
                  <a:srgbClr val="3C4743"/>
                </a:solidFill>
                <a:latin typeface="Arial"/>
              </a:rPr>
              <a:t>’</a:t>
            </a:r>
            <a:r>
              <a:rPr lang="en-GB" sz="2400" dirty="0">
                <a:solidFill>
                  <a:srgbClr val="3C4743"/>
                </a:solidFill>
              </a:rPr>
              <a:t> a maxim </a:t>
            </a:r>
            <a:r>
              <a:rPr lang="en-GB" sz="2400" i="1" dirty="0">
                <a:solidFill>
                  <a:srgbClr val="3C4743"/>
                </a:solidFill>
              </a:rPr>
              <a:t>and be intentionally ironic.</a:t>
            </a:r>
            <a:endParaRPr lang="en-US" sz="2400" i="1" dirty="0">
              <a:solidFill>
                <a:srgbClr val="3C4743"/>
              </a:solidFill>
            </a:endParaRPr>
          </a:p>
          <a:p>
            <a:endParaRPr lang="en-US" dirty="0"/>
          </a:p>
        </p:txBody>
      </p:sp>
    </p:spTree>
    <p:extLst>
      <p:ext uri="{BB962C8B-B14F-4D97-AF65-F5344CB8AC3E}">
        <p14:creationId xmlns:p14="http://schemas.microsoft.com/office/powerpoint/2010/main" val="213414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trips(downLeft)">
                                      <p:cBhvr>
                                        <p:cTn id="15" dur="500"/>
                                        <p:tgtEl>
                                          <p:spTgt spid="3">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strips(downLeft)">
                                      <p:cBhvr>
                                        <p:cTn id="18" dur="500"/>
                                        <p:tgtEl>
                                          <p:spTgt spid="3">
                                            <p:txEl>
                                              <p:pRg st="5" end="5"/>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strips(downLeft)">
                                      <p:cBhvr>
                                        <p:cTn id="21" dur="500"/>
                                        <p:tgtEl>
                                          <p:spTgt spid="3">
                                            <p:txEl>
                                              <p:pRg st="6" end="6"/>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strips(downLeft)">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a:t>Language and Gender –</a:t>
            </a:r>
            <a:br>
              <a:rPr lang="en-GB" sz="4400" dirty="0"/>
            </a:br>
            <a:r>
              <a:rPr lang="en-GB" sz="4400" dirty="0"/>
              <a:t>Sexist Language </a:t>
            </a:r>
            <a:endParaRPr lang="en-US" sz="2000" dirty="0"/>
          </a:p>
        </p:txBody>
      </p:sp>
      <p:pic>
        <p:nvPicPr>
          <p:cNvPr id="4" name="Picture 3"/>
          <p:cNvPicPr>
            <a:picLocks noChangeAspect="1"/>
          </p:cNvPicPr>
          <p:nvPr/>
        </p:nvPicPr>
        <p:blipFill>
          <a:blip r:embed="rId2"/>
          <a:stretch>
            <a:fillRect/>
          </a:stretch>
        </p:blipFill>
        <p:spPr>
          <a:xfrm>
            <a:off x="1174772" y="2070890"/>
            <a:ext cx="9524128" cy="4279110"/>
          </a:xfrm>
          <a:prstGeom prst="rect">
            <a:avLst/>
          </a:prstGeom>
        </p:spPr>
      </p:pic>
    </p:spTree>
    <p:extLst>
      <p:ext uri="{BB962C8B-B14F-4D97-AF65-F5344CB8AC3E}">
        <p14:creationId xmlns:p14="http://schemas.microsoft.com/office/powerpoint/2010/main" val="276207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Violating Maxims</a:t>
            </a:r>
            <a:endParaRPr lang="en-US" dirty="0"/>
          </a:p>
        </p:txBody>
      </p:sp>
      <p:sp>
        <p:nvSpPr>
          <p:cNvPr id="3" name="Content Placeholder 2"/>
          <p:cNvSpPr>
            <a:spLocks noGrp="1"/>
          </p:cNvSpPr>
          <p:nvPr>
            <p:ph idx="1"/>
          </p:nvPr>
        </p:nvSpPr>
        <p:spPr/>
        <p:txBody>
          <a:bodyPr/>
          <a:lstStyle/>
          <a:p>
            <a:pPr>
              <a:buFont typeface="Wingdings" charset="0"/>
              <a:buNone/>
            </a:pPr>
            <a:r>
              <a:rPr lang="en-GB" sz="2800" b="1" i="1" dirty="0">
                <a:solidFill>
                  <a:srgbClr val="3C4743"/>
                </a:solidFill>
              </a:rPr>
              <a:t>	</a:t>
            </a:r>
            <a:r>
              <a:rPr lang="en-GB" sz="2400" i="1" dirty="0">
                <a:solidFill>
                  <a:srgbClr val="3C4743"/>
                </a:solidFill>
              </a:rPr>
              <a:t>In this BBC interview between Jeremy </a:t>
            </a:r>
            <a:r>
              <a:rPr lang="en-GB" sz="2400" i="1" dirty="0" err="1">
                <a:solidFill>
                  <a:srgbClr val="3C4743"/>
                </a:solidFill>
              </a:rPr>
              <a:t>Paxman</a:t>
            </a:r>
            <a:r>
              <a:rPr lang="en-GB" sz="2400" i="1" dirty="0">
                <a:solidFill>
                  <a:srgbClr val="3C4743"/>
                </a:solidFill>
              </a:rPr>
              <a:t> and Michael Howard, the leader of the opposition violates the maxim of relation by not giving an answer that relates to the question:</a:t>
            </a:r>
          </a:p>
          <a:p>
            <a:pPr>
              <a:buFont typeface="Wingdings" charset="0"/>
              <a:buNone/>
            </a:pPr>
            <a:endParaRPr lang="en-GB" sz="2400" i="1" dirty="0">
              <a:solidFill>
                <a:srgbClr val="3C4743"/>
              </a:solidFill>
            </a:endParaRPr>
          </a:p>
          <a:p>
            <a:pPr lvl="1">
              <a:buFont typeface="Wingdings" charset="0"/>
              <a:buNone/>
            </a:pPr>
            <a:r>
              <a:rPr lang="en-GB" sz="2400" b="1" dirty="0" err="1">
                <a:solidFill>
                  <a:srgbClr val="3C4743"/>
                </a:solidFill>
              </a:rPr>
              <a:t>Paxman</a:t>
            </a:r>
            <a:r>
              <a:rPr lang="en-GB" sz="2400" dirty="0">
                <a:solidFill>
                  <a:srgbClr val="3C4743"/>
                </a:solidFill>
              </a:rPr>
              <a:t>:	Did you threaten to overrule?</a:t>
            </a:r>
          </a:p>
          <a:p>
            <a:pPr lvl="1">
              <a:buFont typeface="Wingdings" charset="0"/>
              <a:buNone/>
            </a:pPr>
            <a:r>
              <a:rPr lang="en-GB" sz="2400" b="1" dirty="0">
                <a:solidFill>
                  <a:srgbClr val="3C4743"/>
                </a:solidFill>
              </a:rPr>
              <a:t>Howard</a:t>
            </a:r>
            <a:r>
              <a:rPr lang="en-GB" sz="2400" dirty="0">
                <a:solidFill>
                  <a:srgbClr val="3C4743"/>
                </a:solidFill>
              </a:rPr>
              <a:t>:  	I was not entitled to instruct Derek </a:t>
            </a:r>
            <a:r>
              <a:rPr lang="en-GB" sz="2400" dirty="0" smtClean="0">
                <a:solidFill>
                  <a:srgbClr val="3C4743"/>
                </a:solidFill>
              </a:rPr>
              <a:t>Lewis </a:t>
            </a:r>
            <a:r>
              <a:rPr lang="en-GB" sz="2400" dirty="0">
                <a:solidFill>
                  <a:srgbClr val="3C4743"/>
                </a:solidFill>
              </a:rPr>
              <a:t>and I did not instruct him.</a:t>
            </a:r>
          </a:p>
          <a:p>
            <a:pPr lvl="1">
              <a:buFont typeface="Wingdings" charset="0"/>
              <a:buNone/>
            </a:pPr>
            <a:r>
              <a:rPr lang="en-GB" sz="2400" b="1" dirty="0" err="1">
                <a:solidFill>
                  <a:srgbClr val="3C4743"/>
                </a:solidFill>
              </a:rPr>
              <a:t>Paxman</a:t>
            </a:r>
            <a:r>
              <a:rPr lang="en-GB" sz="2400" dirty="0">
                <a:solidFill>
                  <a:srgbClr val="3C4743"/>
                </a:solidFill>
              </a:rPr>
              <a:t>:  	Did you threaten to overrule him?</a:t>
            </a:r>
          </a:p>
          <a:p>
            <a:pPr lvl="1">
              <a:buFont typeface="Wingdings" charset="0"/>
              <a:buNone/>
            </a:pPr>
            <a:r>
              <a:rPr lang="en-GB" sz="2400" b="1" dirty="0">
                <a:solidFill>
                  <a:srgbClr val="3C4743"/>
                </a:solidFill>
              </a:rPr>
              <a:t>Howard</a:t>
            </a:r>
            <a:r>
              <a:rPr lang="en-GB" sz="2400" dirty="0">
                <a:solidFill>
                  <a:srgbClr val="3C4743"/>
                </a:solidFill>
              </a:rPr>
              <a:t>:  	The truth of the matter is that.</a:t>
            </a:r>
            <a:endParaRPr lang="en-US" sz="2400" dirty="0">
              <a:solidFill>
                <a:srgbClr val="3C4743"/>
              </a:solidFill>
            </a:endParaRPr>
          </a:p>
          <a:p>
            <a:endParaRPr lang="en-US" dirty="0"/>
          </a:p>
        </p:txBody>
      </p:sp>
    </p:spTree>
    <p:extLst>
      <p:ext uri="{BB962C8B-B14F-4D97-AF65-F5344CB8AC3E}">
        <p14:creationId xmlns:p14="http://schemas.microsoft.com/office/powerpoint/2010/main" val="386102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Opting Out</a:t>
            </a:r>
            <a:endParaRPr lang="en-US" dirty="0"/>
          </a:p>
        </p:txBody>
      </p:sp>
      <p:sp>
        <p:nvSpPr>
          <p:cNvPr id="3" name="Content Placeholder 2"/>
          <p:cNvSpPr>
            <a:spLocks noGrp="1"/>
          </p:cNvSpPr>
          <p:nvPr>
            <p:ph idx="1"/>
          </p:nvPr>
        </p:nvSpPr>
        <p:spPr/>
        <p:txBody>
          <a:bodyPr/>
          <a:lstStyle/>
          <a:p>
            <a:pPr marL="609600" indent="-609600">
              <a:buFont typeface="Wingdings" charset="0"/>
              <a:buNone/>
            </a:pPr>
            <a:endParaRPr lang="en-GB" sz="2400" b="1" i="1" dirty="0">
              <a:solidFill>
                <a:srgbClr val="3C4743"/>
              </a:solidFill>
            </a:endParaRPr>
          </a:p>
          <a:p>
            <a:pPr marL="609600" indent="-609600">
              <a:buFont typeface="Wingdings" charset="0"/>
              <a:buNone/>
            </a:pPr>
            <a:r>
              <a:rPr lang="en-GB" sz="2400" b="1" i="1" dirty="0">
                <a:solidFill>
                  <a:srgbClr val="3C4743"/>
                </a:solidFill>
              </a:rPr>
              <a:t>	</a:t>
            </a:r>
            <a:r>
              <a:rPr lang="en-GB" sz="2400" i="1" dirty="0">
                <a:solidFill>
                  <a:srgbClr val="3C4743"/>
                </a:solidFill>
              </a:rPr>
              <a:t>Here, </a:t>
            </a:r>
            <a:r>
              <a:rPr lang="en-GB" sz="2400" i="1" dirty="0" err="1">
                <a:solidFill>
                  <a:srgbClr val="3C4743"/>
                </a:solidFill>
              </a:rPr>
              <a:t>Paxman</a:t>
            </a:r>
            <a:r>
              <a:rPr lang="en-GB" sz="2400" i="1" dirty="0">
                <a:solidFill>
                  <a:srgbClr val="3C4743"/>
                </a:solidFill>
              </a:rPr>
              <a:t> asks the Prime Minister a question; the minister opts out of the maxim of relation:</a:t>
            </a:r>
          </a:p>
          <a:p>
            <a:pPr marL="609600" indent="-609600">
              <a:buFont typeface="Wingdings" charset="0"/>
              <a:buNone/>
            </a:pPr>
            <a:endParaRPr lang="en-GB" sz="2400" dirty="0">
              <a:solidFill>
                <a:srgbClr val="3C4743"/>
              </a:solidFill>
            </a:endParaRPr>
          </a:p>
          <a:p>
            <a:pPr marL="609600" indent="-609600">
              <a:buClr>
                <a:schemeClr val="tx1"/>
              </a:buClr>
              <a:buFontTx/>
              <a:buNone/>
            </a:pPr>
            <a:r>
              <a:rPr lang="en-GB" sz="2400" dirty="0">
                <a:solidFill>
                  <a:srgbClr val="3C4743"/>
                </a:solidFill>
              </a:rPr>
              <a:t>	</a:t>
            </a:r>
            <a:r>
              <a:rPr lang="en-GB" sz="2400" b="1" dirty="0" err="1">
                <a:solidFill>
                  <a:srgbClr val="3C4743"/>
                </a:solidFill>
              </a:rPr>
              <a:t>Paxman</a:t>
            </a:r>
            <a:r>
              <a:rPr lang="en-GB" sz="2400" dirty="0">
                <a:solidFill>
                  <a:srgbClr val="3C4743"/>
                </a:solidFill>
              </a:rPr>
              <a:t>: 	</a:t>
            </a:r>
            <a:r>
              <a:rPr lang="ja-JP" altLang="en-GB" sz="2400" dirty="0">
                <a:solidFill>
                  <a:srgbClr val="3C4743"/>
                </a:solidFill>
              </a:rPr>
              <a:t>“</a:t>
            </a:r>
            <a:r>
              <a:rPr lang="en-GB" sz="2400" dirty="0">
                <a:solidFill>
                  <a:srgbClr val="3C4743"/>
                </a:solidFill>
              </a:rPr>
              <a:t>When will war become inevitable?</a:t>
            </a:r>
            <a:r>
              <a:rPr lang="ja-JP" altLang="en-GB" sz="2400" dirty="0">
                <a:solidFill>
                  <a:srgbClr val="3C4743"/>
                </a:solidFill>
              </a:rPr>
              <a:t>”</a:t>
            </a:r>
            <a:endParaRPr lang="en-GB" sz="2400" dirty="0">
              <a:solidFill>
                <a:srgbClr val="3C4743"/>
              </a:solidFill>
            </a:endParaRPr>
          </a:p>
          <a:p>
            <a:pPr marL="609600" indent="-609600">
              <a:buClr>
                <a:schemeClr val="tx1"/>
              </a:buClr>
              <a:buFontTx/>
              <a:buNone/>
            </a:pPr>
            <a:r>
              <a:rPr lang="en-GB" sz="2400" dirty="0">
                <a:solidFill>
                  <a:srgbClr val="3C4743"/>
                </a:solidFill>
              </a:rPr>
              <a:t>	</a:t>
            </a:r>
            <a:r>
              <a:rPr lang="en-GB" sz="2400" b="1" dirty="0">
                <a:solidFill>
                  <a:srgbClr val="3C4743"/>
                </a:solidFill>
              </a:rPr>
              <a:t>PM</a:t>
            </a:r>
            <a:r>
              <a:rPr lang="en-GB" sz="2400" dirty="0" smtClean="0">
                <a:solidFill>
                  <a:srgbClr val="3C4743"/>
                </a:solidFill>
              </a:rPr>
              <a:t>: </a:t>
            </a:r>
            <a:r>
              <a:rPr lang="ja-JP" altLang="en-GB" sz="2400" dirty="0" smtClean="0">
                <a:solidFill>
                  <a:srgbClr val="3C4743"/>
                </a:solidFill>
              </a:rPr>
              <a:t>“</a:t>
            </a:r>
            <a:r>
              <a:rPr lang="en-GB" sz="2400" dirty="0">
                <a:solidFill>
                  <a:srgbClr val="3C4743"/>
                </a:solidFill>
              </a:rPr>
              <a:t>Well I know you have to ask that question 			but it</a:t>
            </a:r>
            <a:r>
              <a:rPr lang="ja-JP" altLang="en-GB" sz="2400" dirty="0">
                <a:solidFill>
                  <a:srgbClr val="3C4743"/>
                </a:solidFill>
              </a:rPr>
              <a:t>’</a:t>
            </a:r>
            <a:r>
              <a:rPr lang="en-GB" sz="2400" dirty="0">
                <a:solidFill>
                  <a:srgbClr val="3C4743"/>
                </a:solidFill>
              </a:rPr>
              <a:t>s the kind of question I cannot answer.</a:t>
            </a:r>
            <a:r>
              <a:rPr lang="ja-JP" altLang="en-GB" sz="2400" dirty="0">
                <a:solidFill>
                  <a:srgbClr val="3C4743"/>
                </a:solidFill>
              </a:rPr>
              <a:t>”</a:t>
            </a:r>
            <a:endParaRPr lang="en-US" sz="2400" dirty="0">
              <a:solidFill>
                <a:srgbClr val="3C4743"/>
              </a:solidFill>
            </a:endParaRPr>
          </a:p>
          <a:p>
            <a:endParaRPr lang="en-US" dirty="0"/>
          </a:p>
        </p:txBody>
      </p:sp>
    </p:spTree>
    <p:extLst>
      <p:ext uri="{BB962C8B-B14F-4D97-AF65-F5344CB8AC3E}">
        <p14:creationId xmlns:p14="http://schemas.microsoft.com/office/powerpoint/2010/main" val="292551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500"/>
                                        <p:tgtEl>
                                          <p:spTgt spid="3">
                                            <p:txEl>
                                              <p:pRg st="3" end="3"/>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trips(down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Flouting</a:t>
            </a:r>
            <a:endParaRPr lang="en-US" dirty="0"/>
          </a:p>
        </p:txBody>
      </p:sp>
      <p:sp>
        <p:nvSpPr>
          <p:cNvPr id="3" name="Content Placeholder 2"/>
          <p:cNvSpPr>
            <a:spLocks noGrp="1"/>
          </p:cNvSpPr>
          <p:nvPr>
            <p:ph idx="1"/>
          </p:nvPr>
        </p:nvSpPr>
        <p:spPr/>
        <p:txBody>
          <a:bodyPr/>
          <a:lstStyle/>
          <a:p>
            <a:pPr>
              <a:lnSpc>
                <a:spcPct val="90000"/>
              </a:lnSpc>
            </a:pPr>
            <a:r>
              <a:rPr lang="en-GB" sz="2400" dirty="0">
                <a:solidFill>
                  <a:srgbClr val="3C4743"/>
                </a:solidFill>
              </a:rPr>
              <a:t>What Grice called </a:t>
            </a:r>
            <a:r>
              <a:rPr lang="ja-JP" altLang="en-GB" sz="2400" dirty="0" smtClean="0">
                <a:solidFill>
                  <a:srgbClr val="3C4743"/>
                </a:solidFill>
                <a:latin typeface="Arial"/>
              </a:rPr>
              <a:t>‘</a:t>
            </a:r>
            <a:r>
              <a:rPr lang="en-GB" sz="2400" dirty="0" smtClean="0">
                <a:solidFill>
                  <a:srgbClr val="3C4743"/>
                </a:solidFill>
              </a:rPr>
              <a:t>Implicature</a:t>
            </a:r>
            <a:r>
              <a:rPr lang="ja-JP" altLang="en-GB" sz="2400" dirty="0" smtClean="0">
                <a:solidFill>
                  <a:srgbClr val="3C4743"/>
                </a:solidFill>
                <a:latin typeface="Arial"/>
              </a:rPr>
              <a:t>’</a:t>
            </a:r>
            <a:r>
              <a:rPr lang="en-GB" sz="2400" dirty="0" smtClean="0">
                <a:solidFill>
                  <a:srgbClr val="3C4743"/>
                </a:solidFill>
              </a:rPr>
              <a:t> </a:t>
            </a:r>
            <a:r>
              <a:rPr lang="en-GB" sz="2400" dirty="0">
                <a:solidFill>
                  <a:srgbClr val="3C4743"/>
                </a:solidFill>
              </a:rPr>
              <a:t>occurs when a speaker chooses to </a:t>
            </a:r>
            <a:r>
              <a:rPr lang="en-GB" sz="2400" b="1" dirty="0">
                <a:solidFill>
                  <a:srgbClr val="3C4743"/>
                </a:solidFill>
              </a:rPr>
              <a:t>flout</a:t>
            </a:r>
            <a:r>
              <a:rPr lang="en-GB" sz="2400" dirty="0">
                <a:solidFill>
                  <a:srgbClr val="3C4743"/>
                </a:solidFill>
              </a:rPr>
              <a:t> a maxim.</a:t>
            </a:r>
          </a:p>
          <a:p>
            <a:pPr>
              <a:lnSpc>
                <a:spcPct val="90000"/>
              </a:lnSpc>
            </a:pPr>
            <a:endParaRPr lang="en-GB" sz="2400" dirty="0">
              <a:solidFill>
                <a:srgbClr val="3C4743"/>
              </a:solidFill>
            </a:endParaRPr>
          </a:p>
          <a:p>
            <a:pPr>
              <a:lnSpc>
                <a:spcPct val="90000"/>
              </a:lnSpc>
            </a:pPr>
            <a:r>
              <a:rPr lang="en-GB" sz="2400" dirty="0">
                <a:solidFill>
                  <a:srgbClr val="3C4743"/>
                </a:solidFill>
              </a:rPr>
              <a:t>The listener, </a:t>
            </a:r>
            <a:r>
              <a:rPr lang="en-GB" sz="2400" i="1" dirty="0">
                <a:solidFill>
                  <a:srgbClr val="3C4743"/>
                </a:solidFill>
              </a:rPr>
              <a:t>assuming that the speaker still intends being cooperative</a:t>
            </a:r>
            <a:r>
              <a:rPr lang="en-GB" sz="2400" dirty="0">
                <a:solidFill>
                  <a:srgbClr val="3C4743"/>
                </a:solidFill>
              </a:rPr>
              <a:t>, looks for meaning </a:t>
            </a:r>
            <a:r>
              <a:rPr lang="en-GB" sz="2400" i="1" dirty="0">
                <a:solidFill>
                  <a:srgbClr val="3C4743"/>
                </a:solidFill>
              </a:rPr>
              <a:t>other than that which is said.</a:t>
            </a:r>
          </a:p>
          <a:p>
            <a:pPr>
              <a:lnSpc>
                <a:spcPct val="90000"/>
              </a:lnSpc>
              <a:buFont typeface="Wingdings" charset="0"/>
              <a:buNone/>
            </a:pPr>
            <a:endParaRPr lang="en-GB" sz="2400" i="1" dirty="0">
              <a:solidFill>
                <a:srgbClr val="3C4743"/>
              </a:solidFill>
            </a:endParaRPr>
          </a:p>
          <a:p>
            <a:pPr>
              <a:lnSpc>
                <a:spcPct val="90000"/>
              </a:lnSpc>
            </a:pPr>
            <a:r>
              <a:rPr lang="en-GB" sz="2400" dirty="0">
                <a:solidFill>
                  <a:srgbClr val="3C4743"/>
                </a:solidFill>
              </a:rPr>
              <a:t>The intended meaning will be arrived at through the speaker working out the </a:t>
            </a:r>
            <a:r>
              <a:rPr lang="en-GB" sz="2400" b="1" i="1" dirty="0">
                <a:solidFill>
                  <a:srgbClr val="3C4743"/>
                </a:solidFill>
              </a:rPr>
              <a:t>pragmatic</a:t>
            </a:r>
            <a:r>
              <a:rPr lang="en-GB" sz="2400" i="1" dirty="0">
                <a:solidFill>
                  <a:srgbClr val="3C4743"/>
                </a:solidFill>
              </a:rPr>
              <a:t> </a:t>
            </a:r>
            <a:r>
              <a:rPr lang="en-GB" sz="2400" b="1" i="1" dirty="0">
                <a:solidFill>
                  <a:srgbClr val="3C4743"/>
                </a:solidFill>
              </a:rPr>
              <a:t>force</a:t>
            </a:r>
            <a:r>
              <a:rPr lang="en-GB" sz="2400" dirty="0">
                <a:solidFill>
                  <a:srgbClr val="3C4743"/>
                </a:solidFill>
              </a:rPr>
              <a:t> of the utterance rather than its </a:t>
            </a:r>
            <a:r>
              <a:rPr lang="en-GB" sz="2400" b="1" i="1" dirty="0">
                <a:solidFill>
                  <a:srgbClr val="3C4743"/>
                </a:solidFill>
              </a:rPr>
              <a:t>semantic</a:t>
            </a:r>
            <a:r>
              <a:rPr lang="en-GB" sz="2400" i="1" dirty="0">
                <a:solidFill>
                  <a:srgbClr val="3C4743"/>
                </a:solidFill>
              </a:rPr>
              <a:t> </a:t>
            </a:r>
            <a:r>
              <a:rPr lang="en-GB" sz="2400" b="1" i="1" dirty="0">
                <a:solidFill>
                  <a:srgbClr val="3C4743"/>
                </a:solidFill>
              </a:rPr>
              <a:t>sense</a:t>
            </a:r>
            <a:r>
              <a:rPr lang="en-GB" sz="2400" dirty="0">
                <a:solidFill>
                  <a:srgbClr val="3C4743"/>
                </a:solidFill>
              </a:rPr>
              <a:t>.</a:t>
            </a:r>
            <a:endParaRPr lang="en-GB" sz="2400" i="1" dirty="0">
              <a:solidFill>
                <a:srgbClr val="3C4743"/>
              </a:solidFill>
            </a:endParaRPr>
          </a:p>
          <a:p>
            <a:endParaRPr lang="en-US" dirty="0"/>
          </a:p>
        </p:txBody>
      </p:sp>
    </p:spTree>
    <p:extLst>
      <p:ext uri="{BB962C8B-B14F-4D97-AF65-F5344CB8AC3E}">
        <p14:creationId xmlns:p14="http://schemas.microsoft.com/office/powerpoint/2010/main" val="136701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A2 Language Change Revision 12:30pm – 2:30pm</a:t>
            </a:r>
            <a:endParaRPr lang="en-US" dirty="0"/>
          </a:p>
        </p:txBody>
      </p:sp>
      <p:sp>
        <p:nvSpPr>
          <p:cNvPr id="3" name="Subtitle 2"/>
          <p:cNvSpPr>
            <a:spLocks noGrp="1"/>
          </p:cNvSpPr>
          <p:nvPr>
            <p:ph type="subTitle" idx="1"/>
          </p:nvPr>
        </p:nvSpPr>
        <p:spPr/>
        <p:txBody>
          <a:bodyPr/>
          <a:lstStyle/>
          <a:p>
            <a:r>
              <a:rPr lang="en-US" dirty="0" smtClean="0"/>
              <a:t>Miss Cooper</a:t>
            </a:r>
            <a:endParaRPr lang="en-US" dirty="0"/>
          </a:p>
        </p:txBody>
      </p:sp>
    </p:spTree>
    <p:extLst>
      <p:ext uri="{BB962C8B-B14F-4D97-AF65-F5344CB8AC3E}">
        <p14:creationId xmlns:p14="http://schemas.microsoft.com/office/powerpoint/2010/main" val="323295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cover today?</a:t>
            </a:r>
            <a:endParaRPr lang="en-US" dirty="0"/>
          </a:p>
        </p:txBody>
      </p:sp>
      <p:sp>
        <p:nvSpPr>
          <p:cNvPr id="3" name="Content Placeholder 2"/>
          <p:cNvSpPr>
            <a:spLocks noGrp="1"/>
          </p:cNvSpPr>
          <p:nvPr>
            <p:ph idx="1"/>
          </p:nvPr>
        </p:nvSpPr>
        <p:spPr>
          <a:xfrm>
            <a:off x="289875" y="2272029"/>
            <a:ext cx="10618917" cy="3986213"/>
          </a:xfrm>
        </p:spPr>
        <p:txBody>
          <a:bodyPr>
            <a:normAutofit/>
          </a:bodyPr>
          <a:lstStyle/>
          <a:p>
            <a:r>
              <a:rPr lang="en-US" sz="3200" dirty="0" smtClean="0"/>
              <a:t>Revision Notes: A List of ESSENTIAL revision topics.</a:t>
            </a:r>
          </a:p>
          <a:p>
            <a:r>
              <a:rPr lang="en-US" sz="3200" dirty="0" smtClean="0"/>
              <a:t>Language Change Theory – quotes you need to remember.</a:t>
            </a:r>
          </a:p>
          <a:p>
            <a:r>
              <a:rPr lang="en-US" sz="3200" dirty="0" smtClean="0"/>
              <a:t>Past Paper Example Script/Marking.</a:t>
            </a:r>
            <a:endParaRPr lang="en-US" sz="3200" dirty="0"/>
          </a:p>
        </p:txBody>
      </p:sp>
    </p:spTree>
    <p:extLst>
      <p:ext uri="{BB962C8B-B14F-4D97-AF65-F5344CB8AC3E}">
        <p14:creationId xmlns:p14="http://schemas.microsoft.com/office/powerpoint/2010/main" val="23020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Revision Notes:</a:t>
            </a:r>
            <a:endParaRPr lang="en-US" dirty="0"/>
          </a:p>
        </p:txBody>
      </p:sp>
      <p:sp>
        <p:nvSpPr>
          <p:cNvPr id="3" name="Content Placeholder 2"/>
          <p:cNvSpPr>
            <a:spLocks noGrp="1"/>
          </p:cNvSpPr>
          <p:nvPr>
            <p:ph idx="1"/>
          </p:nvPr>
        </p:nvSpPr>
        <p:spPr>
          <a:xfrm>
            <a:off x="1280160" y="2048509"/>
            <a:ext cx="10027920" cy="4464051"/>
          </a:xfrm>
        </p:spPr>
        <p:txBody>
          <a:bodyPr>
            <a:normAutofit fontScale="92500" lnSpcReduction="10000"/>
          </a:bodyPr>
          <a:lstStyle/>
          <a:p>
            <a:r>
              <a:rPr lang="en-US" sz="2800" dirty="0" smtClean="0">
                <a:solidFill>
                  <a:srgbClr val="3C4743"/>
                </a:solidFill>
              </a:rPr>
              <a:t>Grammar: Loss </a:t>
            </a:r>
            <a:r>
              <a:rPr lang="en-US" sz="2800" dirty="0">
                <a:solidFill>
                  <a:srgbClr val="3C4743"/>
                </a:solidFill>
              </a:rPr>
              <a:t>of inflections and case-endings; word-order; shorter </a:t>
            </a:r>
            <a:r>
              <a:rPr lang="en-US" sz="2800" dirty="0" smtClean="0">
                <a:solidFill>
                  <a:srgbClr val="3C4743"/>
                </a:solidFill>
              </a:rPr>
              <a:t>sentences</a:t>
            </a:r>
          </a:p>
          <a:p>
            <a:endParaRPr lang="en-US" sz="2800" dirty="0" smtClean="0">
              <a:solidFill>
                <a:srgbClr val="3C4743"/>
              </a:solidFill>
            </a:endParaRPr>
          </a:p>
          <a:p>
            <a:r>
              <a:rPr lang="en-US" sz="2800" dirty="0" smtClean="0">
                <a:solidFill>
                  <a:srgbClr val="3C4743"/>
                </a:solidFill>
              </a:rPr>
              <a:t>Lexis: </a:t>
            </a:r>
            <a:r>
              <a:rPr lang="en-US" sz="2800" dirty="0">
                <a:solidFill>
                  <a:srgbClr val="3C4743"/>
                </a:solidFill>
              </a:rPr>
              <a:t>Change and growth of the common lexicon; lexical change, word-creation, </a:t>
            </a:r>
            <a:r>
              <a:rPr lang="en-US" sz="2800" dirty="0" smtClean="0">
                <a:solidFill>
                  <a:srgbClr val="3C4743"/>
                </a:solidFill>
              </a:rPr>
              <a:t>etymology</a:t>
            </a:r>
          </a:p>
          <a:p>
            <a:endParaRPr lang="en-US" sz="2800" dirty="0" smtClean="0">
              <a:solidFill>
                <a:srgbClr val="3C4743"/>
              </a:solidFill>
            </a:endParaRPr>
          </a:p>
          <a:p>
            <a:r>
              <a:rPr lang="en-US" sz="2800" dirty="0" smtClean="0">
                <a:solidFill>
                  <a:srgbClr val="3C4743"/>
                </a:solidFill>
              </a:rPr>
              <a:t>Semantics: Semantic </a:t>
            </a:r>
            <a:r>
              <a:rPr lang="en-US" sz="2800" dirty="0">
                <a:solidFill>
                  <a:srgbClr val="3C4743"/>
                </a:solidFill>
              </a:rPr>
              <a:t>change; conversion/</a:t>
            </a:r>
            <a:r>
              <a:rPr lang="en-US" sz="2800" dirty="0" smtClean="0">
                <a:solidFill>
                  <a:srgbClr val="3C4743"/>
                </a:solidFill>
              </a:rPr>
              <a:t>flexibility</a:t>
            </a:r>
          </a:p>
          <a:p>
            <a:endParaRPr lang="en-US" sz="2800" dirty="0" smtClean="0">
              <a:solidFill>
                <a:srgbClr val="3C4743"/>
              </a:solidFill>
            </a:endParaRPr>
          </a:p>
          <a:p>
            <a:r>
              <a:rPr lang="en-US" sz="2800" dirty="0" smtClean="0">
                <a:solidFill>
                  <a:srgbClr val="3C4743"/>
                </a:solidFill>
              </a:rPr>
              <a:t>Phonology: </a:t>
            </a:r>
            <a:r>
              <a:rPr lang="en-US" sz="2800" dirty="0">
                <a:solidFill>
                  <a:srgbClr val="3C4743"/>
                </a:solidFill>
              </a:rPr>
              <a:t>Sound changes over time; vowel shift; changes in RP</a:t>
            </a:r>
          </a:p>
        </p:txBody>
      </p:sp>
    </p:spTree>
    <p:extLst>
      <p:ext uri="{BB962C8B-B14F-4D97-AF65-F5344CB8AC3E}">
        <p14:creationId xmlns:p14="http://schemas.microsoft.com/office/powerpoint/2010/main" val="214890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Revision Notes:</a:t>
            </a:r>
          </a:p>
        </p:txBody>
      </p:sp>
      <p:sp>
        <p:nvSpPr>
          <p:cNvPr id="3" name="Content Placeholder 2"/>
          <p:cNvSpPr>
            <a:spLocks noGrp="1"/>
          </p:cNvSpPr>
          <p:nvPr>
            <p:ph idx="1"/>
          </p:nvPr>
        </p:nvSpPr>
        <p:spPr>
          <a:xfrm>
            <a:off x="233680" y="2190749"/>
            <a:ext cx="11612880" cy="4474211"/>
          </a:xfrm>
        </p:spPr>
        <p:txBody>
          <a:bodyPr>
            <a:normAutofit fontScale="70000" lnSpcReduction="20000"/>
          </a:bodyPr>
          <a:lstStyle/>
          <a:p>
            <a:r>
              <a:rPr lang="en-US" sz="2600" dirty="0" smtClean="0">
                <a:solidFill>
                  <a:srgbClr val="3366FF"/>
                </a:solidFill>
              </a:rPr>
              <a:t>Long</a:t>
            </a:r>
            <a:r>
              <a:rPr lang="en-US" sz="2600" dirty="0">
                <a:solidFill>
                  <a:srgbClr val="3366FF"/>
                </a:solidFill>
              </a:rPr>
              <a:t>-term historic change</a:t>
            </a:r>
          </a:p>
          <a:p>
            <a:endParaRPr lang="en-US" sz="2600" dirty="0"/>
          </a:p>
          <a:p>
            <a:r>
              <a:rPr lang="en-US" sz="2600" dirty="0"/>
              <a:t>Change to spoken and to written forms</a:t>
            </a:r>
          </a:p>
          <a:p>
            <a:r>
              <a:rPr lang="en-US" sz="2600" dirty="0"/>
              <a:t>Standardizing influences (Caxton, the King James Bible, Johnson, Lowth/prescriptivism)</a:t>
            </a:r>
          </a:p>
          <a:p>
            <a:r>
              <a:rPr lang="en-US" sz="2600" dirty="0"/>
              <a:t>Sources of variation (temporal, dialectal, regional, class-based)</a:t>
            </a:r>
          </a:p>
          <a:p>
            <a:r>
              <a:rPr lang="en-US" sz="2600" dirty="0"/>
              <a:t>Semantic change (e.g. cardinal, silly, gay)</a:t>
            </a:r>
          </a:p>
          <a:p>
            <a:r>
              <a:rPr lang="en-US" sz="2600" dirty="0"/>
              <a:t>Etymology and word creation</a:t>
            </a:r>
          </a:p>
          <a:p>
            <a:r>
              <a:rPr lang="en-US" sz="2600" dirty="0"/>
              <a:t>Loss of grammatical features (inflection, declension, case endings) since Old English times, leading to flexibility (e.g. conversion from one word class to another)</a:t>
            </a:r>
          </a:p>
          <a:p>
            <a:r>
              <a:rPr lang="en-US" sz="2600" dirty="0"/>
              <a:t>Socio-cultural causes and consequences of language change in English</a:t>
            </a:r>
          </a:p>
          <a:p>
            <a:r>
              <a:rPr lang="en-US" sz="2600" dirty="0"/>
              <a:t>Reasons for prestige of written forms	</a:t>
            </a:r>
          </a:p>
          <a:p>
            <a:endParaRPr lang="en-US" dirty="0"/>
          </a:p>
        </p:txBody>
      </p:sp>
    </p:spTree>
    <p:extLst>
      <p:ext uri="{BB962C8B-B14F-4D97-AF65-F5344CB8AC3E}">
        <p14:creationId xmlns:p14="http://schemas.microsoft.com/office/powerpoint/2010/main" val="280885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arn(inVertical)">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Revision Notes:</a:t>
            </a:r>
          </a:p>
        </p:txBody>
      </p:sp>
      <p:sp>
        <p:nvSpPr>
          <p:cNvPr id="3" name="Content Placeholder 2"/>
          <p:cNvSpPr>
            <a:spLocks noGrp="1"/>
          </p:cNvSpPr>
          <p:nvPr>
            <p:ph idx="1"/>
          </p:nvPr>
        </p:nvSpPr>
        <p:spPr>
          <a:xfrm>
            <a:off x="233680" y="2190749"/>
            <a:ext cx="11612880" cy="4474211"/>
          </a:xfrm>
        </p:spPr>
        <p:txBody>
          <a:bodyPr>
            <a:normAutofit/>
          </a:bodyPr>
          <a:lstStyle/>
          <a:p>
            <a:r>
              <a:rPr lang="en-US" sz="2800" dirty="0">
                <a:solidFill>
                  <a:srgbClr val="3366FF"/>
                </a:solidFill>
              </a:rPr>
              <a:t>Short-term change/language </a:t>
            </a:r>
            <a:r>
              <a:rPr lang="en-US" sz="2800" dirty="0" smtClean="0">
                <a:solidFill>
                  <a:srgbClr val="3366FF"/>
                </a:solidFill>
              </a:rPr>
              <a:t>fashions</a:t>
            </a:r>
          </a:p>
          <a:p>
            <a:pPr marL="0" indent="0">
              <a:buNone/>
            </a:pPr>
            <a:endParaRPr lang="en-US" sz="2800" dirty="0">
              <a:solidFill>
                <a:srgbClr val="3366FF"/>
              </a:solidFill>
            </a:endParaRPr>
          </a:p>
          <a:p>
            <a:pPr lvl="1"/>
            <a:r>
              <a:rPr lang="en-US" sz="2600" dirty="0"/>
              <a:t>Change as an inherent feature of living language</a:t>
            </a:r>
          </a:p>
          <a:p>
            <a:pPr lvl="1"/>
            <a:r>
              <a:rPr lang="en-US" sz="2600" dirty="0" smtClean="0"/>
              <a:t>new </a:t>
            </a:r>
            <a:r>
              <a:rPr lang="en-US" sz="2600" dirty="0"/>
              <a:t>technology</a:t>
            </a:r>
          </a:p>
          <a:p>
            <a:pPr lvl="1"/>
            <a:r>
              <a:rPr lang="en-US" sz="2600" dirty="0" smtClean="0"/>
              <a:t>Commerce/trade</a:t>
            </a:r>
            <a:endParaRPr lang="en-US" sz="2600" dirty="0"/>
          </a:p>
          <a:p>
            <a:pPr lvl="1"/>
            <a:r>
              <a:rPr lang="en-US" sz="2600" dirty="0"/>
              <a:t>arts, media, popular culture</a:t>
            </a:r>
          </a:p>
          <a:p>
            <a:pPr lvl="1"/>
            <a:r>
              <a:rPr lang="en-US" sz="2600" dirty="0"/>
              <a:t>collocations</a:t>
            </a:r>
          </a:p>
          <a:p>
            <a:endParaRPr lang="en-US" sz="1800" dirty="0"/>
          </a:p>
          <a:p>
            <a:endParaRPr lang="en-US" dirty="0"/>
          </a:p>
        </p:txBody>
      </p:sp>
    </p:spTree>
    <p:extLst>
      <p:ext uri="{BB962C8B-B14F-4D97-AF65-F5344CB8AC3E}">
        <p14:creationId xmlns:p14="http://schemas.microsoft.com/office/powerpoint/2010/main" val="309640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Revision Notes:</a:t>
            </a:r>
          </a:p>
        </p:txBody>
      </p:sp>
      <p:sp>
        <p:nvSpPr>
          <p:cNvPr id="3" name="Content Placeholder 2"/>
          <p:cNvSpPr>
            <a:spLocks noGrp="1"/>
          </p:cNvSpPr>
          <p:nvPr>
            <p:ph idx="1"/>
          </p:nvPr>
        </p:nvSpPr>
        <p:spPr/>
        <p:txBody>
          <a:bodyPr>
            <a:normAutofit lnSpcReduction="10000"/>
          </a:bodyPr>
          <a:lstStyle/>
          <a:p>
            <a:r>
              <a:rPr lang="en-US" dirty="0" smtClean="0"/>
              <a:t>Grammar</a:t>
            </a:r>
          </a:p>
          <a:p>
            <a:pPr lvl="1"/>
            <a:r>
              <a:rPr lang="en-US" dirty="0" smtClean="0"/>
              <a:t>Robert </a:t>
            </a:r>
            <a:r>
              <a:rPr lang="en-US" dirty="0"/>
              <a:t>Lowth - prescriptive grammar, using classical model</a:t>
            </a:r>
          </a:p>
          <a:p>
            <a:pPr lvl="1"/>
            <a:r>
              <a:rPr lang="en-US" dirty="0"/>
              <a:t>Prescriptivism </a:t>
            </a:r>
            <a:endParaRPr lang="en-US" dirty="0" smtClean="0"/>
          </a:p>
          <a:p>
            <a:pPr lvl="1"/>
            <a:r>
              <a:rPr lang="en-US" dirty="0" smtClean="0"/>
              <a:t>Invented </a:t>
            </a:r>
            <a:r>
              <a:rPr lang="en-US" dirty="0"/>
              <a:t>rules (deprecating split infinitives, starting sentence with and, double negatives)	</a:t>
            </a:r>
          </a:p>
          <a:p>
            <a:r>
              <a:rPr lang="en-US" dirty="0" smtClean="0"/>
              <a:t>Spelling</a:t>
            </a:r>
          </a:p>
          <a:p>
            <a:pPr lvl="1"/>
            <a:r>
              <a:rPr lang="en-US" dirty="0" smtClean="0"/>
              <a:t>Lexicography</a:t>
            </a:r>
            <a:endParaRPr lang="en-US" dirty="0"/>
          </a:p>
          <a:p>
            <a:pPr lvl="1"/>
            <a:r>
              <a:rPr lang="en-US" dirty="0"/>
              <a:t>Johnson</a:t>
            </a:r>
          </a:p>
          <a:p>
            <a:pPr lvl="1"/>
            <a:r>
              <a:rPr lang="en-US" dirty="0"/>
              <a:t>Webster</a:t>
            </a:r>
          </a:p>
          <a:p>
            <a:pPr lvl="1"/>
            <a:r>
              <a:rPr lang="en-US" dirty="0"/>
              <a:t>Oxford English Dictionary</a:t>
            </a:r>
          </a:p>
          <a:p>
            <a:pPr lvl="1"/>
            <a:r>
              <a:rPr lang="en-US" dirty="0" smtClean="0"/>
              <a:t>Changing of </a:t>
            </a:r>
            <a:r>
              <a:rPr lang="en-US" dirty="0"/>
              <a:t>British, US and International English	</a:t>
            </a:r>
          </a:p>
          <a:p>
            <a:endParaRPr lang="en-US" dirty="0"/>
          </a:p>
        </p:txBody>
      </p:sp>
    </p:spTree>
    <p:extLst>
      <p:ext uri="{BB962C8B-B14F-4D97-AF65-F5344CB8AC3E}">
        <p14:creationId xmlns:p14="http://schemas.microsoft.com/office/powerpoint/2010/main" val="162633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446023"/>
            <a:ext cx="9628632" cy="1362113"/>
          </a:xfrm>
        </p:spPr>
        <p:txBody>
          <a:bodyPr/>
          <a:lstStyle/>
          <a:p>
            <a:r>
              <a:rPr lang="en-US" dirty="0"/>
              <a:t>Essential Revision Notes:</a:t>
            </a:r>
          </a:p>
        </p:txBody>
      </p:sp>
      <p:sp>
        <p:nvSpPr>
          <p:cNvPr id="3" name="Content Placeholder 2"/>
          <p:cNvSpPr>
            <a:spLocks noGrp="1"/>
          </p:cNvSpPr>
          <p:nvPr>
            <p:ph idx="1"/>
          </p:nvPr>
        </p:nvSpPr>
        <p:spPr/>
        <p:txBody>
          <a:bodyPr>
            <a:normAutofit lnSpcReduction="10000"/>
          </a:bodyPr>
          <a:lstStyle/>
          <a:p>
            <a:r>
              <a:rPr lang="en-US" dirty="0" smtClean="0"/>
              <a:t>Grammar</a:t>
            </a:r>
          </a:p>
          <a:p>
            <a:pPr lvl="1"/>
            <a:r>
              <a:rPr lang="en-US" dirty="0" smtClean="0"/>
              <a:t>Robert </a:t>
            </a:r>
            <a:r>
              <a:rPr lang="en-US" dirty="0"/>
              <a:t>Lowth - prescriptive grammar, using classical model</a:t>
            </a:r>
          </a:p>
          <a:p>
            <a:pPr lvl="1"/>
            <a:r>
              <a:rPr lang="en-US" dirty="0"/>
              <a:t>Prescriptivism </a:t>
            </a:r>
            <a:endParaRPr lang="en-US" dirty="0" smtClean="0"/>
          </a:p>
          <a:p>
            <a:pPr lvl="1"/>
            <a:r>
              <a:rPr lang="en-US" dirty="0" smtClean="0"/>
              <a:t>Invented </a:t>
            </a:r>
            <a:r>
              <a:rPr lang="en-US" dirty="0"/>
              <a:t>rules (deprecating split infinitives, starting sentence with </a:t>
            </a:r>
            <a:r>
              <a:rPr lang="en-US" dirty="0" smtClean="0"/>
              <a:t>‘and’, </a:t>
            </a:r>
            <a:r>
              <a:rPr lang="en-US" dirty="0"/>
              <a:t>double negatives)	</a:t>
            </a:r>
          </a:p>
          <a:p>
            <a:r>
              <a:rPr lang="en-US" dirty="0" smtClean="0"/>
              <a:t>Spelling</a:t>
            </a:r>
          </a:p>
          <a:p>
            <a:pPr lvl="1"/>
            <a:r>
              <a:rPr lang="en-US" dirty="0" smtClean="0"/>
              <a:t>Lexicography</a:t>
            </a:r>
            <a:endParaRPr lang="en-US" dirty="0"/>
          </a:p>
          <a:p>
            <a:pPr lvl="1"/>
            <a:r>
              <a:rPr lang="en-US" dirty="0"/>
              <a:t>Johnson</a:t>
            </a:r>
          </a:p>
          <a:p>
            <a:pPr lvl="1"/>
            <a:r>
              <a:rPr lang="en-US" dirty="0"/>
              <a:t>Webster</a:t>
            </a:r>
          </a:p>
          <a:p>
            <a:pPr lvl="1"/>
            <a:r>
              <a:rPr lang="en-US" dirty="0"/>
              <a:t>Oxford English Dictionary</a:t>
            </a:r>
          </a:p>
          <a:p>
            <a:pPr lvl="1"/>
            <a:r>
              <a:rPr lang="en-US" dirty="0" smtClean="0"/>
              <a:t>Changing of </a:t>
            </a:r>
            <a:r>
              <a:rPr lang="en-US" dirty="0"/>
              <a:t>British, US and International English	</a:t>
            </a:r>
          </a:p>
          <a:p>
            <a:endParaRPr lang="en-US" dirty="0"/>
          </a:p>
        </p:txBody>
      </p:sp>
    </p:spTree>
    <p:extLst>
      <p:ext uri="{BB962C8B-B14F-4D97-AF65-F5344CB8AC3E}">
        <p14:creationId xmlns:p14="http://schemas.microsoft.com/office/powerpoint/2010/main" val="150993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154826"/>
            <a:ext cx="10361084" cy="1371600"/>
          </a:xfrm>
        </p:spPr>
        <p:style>
          <a:lnRef idx="2">
            <a:schemeClr val="dk1"/>
          </a:lnRef>
          <a:fillRef idx="1">
            <a:schemeClr val="lt1"/>
          </a:fillRef>
          <a:effectRef idx="0">
            <a:schemeClr val="dk1"/>
          </a:effectRef>
          <a:fontRef idx="minor">
            <a:schemeClr val="dk1"/>
          </a:fontRef>
        </p:style>
        <p:txBody>
          <a:bodyPr/>
          <a:lstStyle/>
          <a:p>
            <a:r>
              <a:rPr lang="en-US" sz="2800" dirty="0"/>
              <a:t>A Feminist Takedown of Robin Thicke, And Anyone Who Thinks There's Something "Blurry" About </a:t>
            </a:r>
            <a:r>
              <a:rPr lang="en-US" sz="2800" dirty="0" smtClean="0"/>
              <a:t>Sexism </a:t>
            </a:r>
            <a:r>
              <a:rPr lang="en-US" sz="2800" i="1" dirty="0" smtClean="0"/>
              <a:t>by Elizabeth Plank</a:t>
            </a:r>
            <a:endParaRPr lang="en-US" sz="2800" i="1" dirty="0"/>
          </a:p>
        </p:txBody>
      </p:sp>
      <p:sp>
        <p:nvSpPr>
          <p:cNvPr id="3" name="Content Placeholder 2"/>
          <p:cNvSpPr>
            <a:spLocks noGrp="1"/>
          </p:cNvSpPr>
          <p:nvPr>
            <p:ph idx="1"/>
          </p:nvPr>
        </p:nvSpPr>
        <p:spPr>
          <a:xfrm>
            <a:off x="233549" y="1926973"/>
            <a:ext cx="11692059" cy="4784588"/>
          </a:xfrm>
        </p:spPr>
        <p:txBody>
          <a:bodyPr>
            <a:noAutofit/>
          </a:bodyPr>
          <a:lstStyle/>
          <a:p>
            <a:pPr marL="0" indent="0" algn="ctr">
              <a:buNone/>
            </a:pPr>
            <a:r>
              <a:rPr lang="en-US" sz="2400" dirty="0">
                <a:solidFill>
                  <a:schemeClr val="tx2"/>
                </a:solidFill>
              </a:rPr>
              <a:t>If you have ears, you've heard the song "Blurred Lines." If you have eyes, you've seen the explicit </a:t>
            </a:r>
            <a:r>
              <a:rPr lang="en-US" sz="2400" dirty="0" smtClean="0">
                <a:solidFill>
                  <a:schemeClr val="tx2"/>
                </a:solidFill>
              </a:rPr>
              <a:t>video. If you have a mouth, you’ve had a conversation about it. Maybe it’s sexist? Maybe it’s kind of feminist? Hint: it’s not. </a:t>
            </a:r>
          </a:p>
          <a:p>
            <a:pPr marL="0" indent="0" algn="ctr">
              <a:buNone/>
            </a:pPr>
            <a:r>
              <a:rPr lang="en-US" sz="2400" dirty="0" smtClean="0">
                <a:solidFill>
                  <a:schemeClr val="tx2"/>
                </a:solidFill>
              </a:rPr>
              <a:t>People </a:t>
            </a:r>
            <a:r>
              <a:rPr lang="en-US" sz="2400" dirty="0">
                <a:solidFill>
                  <a:schemeClr val="tx2"/>
                </a:solidFill>
              </a:rPr>
              <a:t>calling the song offensive definitely have a strong case. After all, the song is about "liberating" a good girl by showing her that she actually </a:t>
            </a:r>
            <a:r>
              <a:rPr lang="en-US" sz="2400" dirty="0" smtClean="0">
                <a:solidFill>
                  <a:schemeClr val="tx2"/>
                </a:solidFill>
              </a:rPr>
              <a:t>wants ‘crazy wild sex’ that she isn’t actually asking for. </a:t>
            </a:r>
            <a:r>
              <a:rPr lang="en-US" sz="2400" dirty="0">
                <a:solidFill>
                  <a:schemeClr val="tx2"/>
                </a:solidFill>
              </a:rPr>
              <a:t>The only thing that's worse than the lyrics? The video. It shows three naked women (sorry, some have flesh-toned thongs and the occasional shoes) prancing around three fully-dressed men — an image that's now become </a:t>
            </a:r>
            <a:r>
              <a:rPr lang="en-US" sz="2400" dirty="0" smtClean="0">
                <a:solidFill>
                  <a:schemeClr val="tx2"/>
                </a:solidFill>
              </a:rPr>
              <a:t>all too familiar in our media landscape. </a:t>
            </a:r>
          </a:p>
          <a:p>
            <a:pPr marL="0" indent="0" algn="ctr">
              <a:buNone/>
            </a:pPr>
            <a:r>
              <a:rPr lang="en-US" sz="2400" dirty="0" smtClean="0">
                <a:solidFill>
                  <a:schemeClr val="tx2"/>
                </a:solidFill>
              </a:rPr>
              <a:t>So</a:t>
            </a:r>
            <a:r>
              <a:rPr lang="en-US" sz="2400" dirty="0">
                <a:solidFill>
                  <a:schemeClr val="tx2"/>
                </a:solidFill>
              </a:rPr>
              <a:t>, let's recap. The lyrics are rapey, the video overtly objectifies women and the only people worthy of clothes are men. I'm sorry, why are we arguing about whether a video that pretty much defines sexism is sexist or not?</a:t>
            </a:r>
          </a:p>
        </p:txBody>
      </p:sp>
    </p:spTree>
    <p:extLst>
      <p:ext uri="{BB962C8B-B14F-4D97-AF65-F5344CB8AC3E}">
        <p14:creationId xmlns:p14="http://schemas.microsoft.com/office/powerpoint/2010/main" val="248482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Change Theory – What you need to remember…</a:t>
            </a:r>
            <a:endParaRPr lang="en-US" dirty="0"/>
          </a:p>
        </p:txBody>
      </p:sp>
      <p:sp>
        <p:nvSpPr>
          <p:cNvPr id="3" name="Content Placeholder 2"/>
          <p:cNvSpPr>
            <a:spLocks noGrp="1"/>
          </p:cNvSpPr>
          <p:nvPr>
            <p:ph idx="1"/>
          </p:nvPr>
        </p:nvSpPr>
        <p:spPr>
          <a:xfrm>
            <a:off x="196684" y="1906806"/>
            <a:ext cx="11765280" cy="5106509"/>
          </a:xfrm>
        </p:spPr>
        <p:txBody>
          <a:bodyPr>
            <a:normAutofit fontScale="85000" lnSpcReduction="20000"/>
          </a:bodyPr>
          <a:lstStyle/>
          <a:p>
            <a:r>
              <a:rPr lang="en-US" dirty="0" smtClean="0"/>
              <a:t>Milroy – </a:t>
            </a:r>
            <a:r>
              <a:rPr lang="en-US" dirty="0" smtClean="0">
                <a:solidFill>
                  <a:srgbClr val="3366FF"/>
                </a:solidFill>
              </a:rPr>
              <a:t>descriptivist - tries to disprove the idea of a ‘Golden Age’ of language – language is evolving. </a:t>
            </a:r>
          </a:p>
          <a:p>
            <a:r>
              <a:rPr lang="en-US" dirty="0" smtClean="0"/>
              <a:t>Aitchison – </a:t>
            </a:r>
            <a:r>
              <a:rPr lang="en-US" dirty="0" smtClean="0">
                <a:solidFill>
                  <a:srgbClr val="3366FF"/>
                </a:solidFill>
              </a:rPr>
              <a:t>feels language is continually developing and is not deteriorating because of generation change. ‘Damp Spoon Syndrome,’ ‘Crumbling Castle View’ and ‘Infectious Disease Assumption.’</a:t>
            </a:r>
          </a:p>
          <a:p>
            <a:endParaRPr lang="en-US" dirty="0" smtClean="0">
              <a:solidFill>
                <a:srgbClr val="3366FF"/>
              </a:solidFill>
            </a:endParaRPr>
          </a:p>
          <a:p>
            <a:r>
              <a:rPr lang="en-US" dirty="0"/>
              <a:t>“…</a:t>
            </a:r>
            <a:r>
              <a:rPr lang="en-US" b="1" dirty="0"/>
              <a:t>the damp spoon syndrome</a:t>
            </a:r>
            <a:r>
              <a:rPr lang="en-US" dirty="0"/>
              <a:t>…”      i.e. language change is due to laziness</a:t>
            </a:r>
          </a:p>
          <a:p>
            <a:pPr marL="0" indent="0">
              <a:buNone/>
            </a:pPr>
            <a:r>
              <a:rPr lang="en-US" dirty="0" smtClean="0">
                <a:solidFill>
                  <a:srgbClr val="3366FF"/>
                </a:solidFill>
              </a:rPr>
              <a:t>“</a:t>
            </a:r>
            <a:r>
              <a:rPr lang="en-US" dirty="0">
                <a:solidFill>
                  <a:srgbClr val="3366FF"/>
                </a:solidFill>
              </a:rPr>
              <a:t>The only truly lazy speech is drunken speech, where alcohol affects coordination, and English is not getting like drunken speech.</a:t>
            </a:r>
            <a:r>
              <a:rPr lang="en-US" dirty="0" smtClean="0">
                <a:solidFill>
                  <a:srgbClr val="3366FF"/>
                </a:solidFill>
              </a:rPr>
              <a:t>”</a:t>
            </a:r>
            <a:endParaRPr lang="en-US" dirty="0">
              <a:solidFill>
                <a:srgbClr val="3366FF"/>
              </a:solidFill>
            </a:endParaRPr>
          </a:p>
          <a:p>
            <a:pPr marL="0" indent="0">
              <a:buNone/>
            </a:pPr>
            <a:r>
              <a:rPr lang="en-US" dirty="0">
                <a:solidFill>
                  <a:srgbClr val="3366FF"/>
                </a:solidFill>
              </a:rPr>
              <a:t>“…there is a trade off between smooth, fast speech, and slow careful jerky speech. Faster speech involves more words per minute, and cannot be classed as ‘laziness’”</a:t>
            </a:r>
          </a:p>
          <a:p>
            <a:pPr marL="0" indent="0">
              <a:buNone/>
            </a:pPr>
            <a:endParaRPr lang="en-US" dirty="0"/>
          </a:p>
          <a:p>
            <a:r>
              <a:rPr lang="en-US" dirty="0"/>
              <a:t>“…</a:t>
            </a:r>
            <a:r>
              <a:rPr lang="en-US" b="1" dirty="0"/>
              <a:t>the crumbling castle view</a:t>
            </a:r>
            <a:r>
              <a:rPr lang="en-US" dirty="0"/>
              <a:t>…”       i.e. language is crumbling and needs to be preserved</a:t>
            </a:r>
          </a:p>
          <a:p>
            <a:pPr marL="0" indent="0">
              <a:buNone/>
            </a:pPr>
            <a:r>
              <a:rPr lang="en-US" dirty="0" smtClean="0">
                <a:solidFill>
                  <a:srgbClr val="3366FF"/>
                </a:solidFill>
              </a:rPr>
              <a:t>“</a:t>
            </a:r>
            <a:r>
              <a:rPr lang="en-US" dirty="0">
                <a:solidFill>
                  <a:srgbClr val="3366FF"/>
                </a:solidFill>
              </a:rPr>
              <a:t>…implies that the language of English was gradually and lovingly assembled until it reached a point of maximum splendour at some unspecified time in the past. Yet no year can be found when language achieved some peak of perfection, like a vintage wine.”</a:t>
            </a:r>
          </a:p>
          <a:p>
            <a:endParaRPr lang="en-US" dirty="0" smtClean="0">
              <a:solidFill>
                <a:srgbClr val="3366FF"/>
              </a:solidFill>
            </a:endParaRPr>
          </a:p>
        </p:txBody>
      </p:sp>
    </p:spTree>
    <p:extLst>
      <p:ext uri="{BB962C8B-B14F-4D97-AF65-F5344CB8AC3E}">
        <p14:creationId xmlns:p14="http://schemas.microsoft.com/office/powerpoint/2010/main" val="384559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trips(downLeft)">
                                      <p:cBhvr>
                                        <p:cTn id="20" dur="500"/>
                                        <p:tgtEl>
                                          <p:spTgt spid="3">
                                            <p:txEl>
                                              <p:pRg st="4" end="4"/>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trips(downLeft)">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trips(downLeft)">
                                      <p:cBhvr>
                                        <p:cTn id="28" dur="500"/>
                                        <p:tgtEl>
                                          <p:spTgt spid="3">
                                            <p:txEl>
                                              <p:pRg st="7" end="7"/>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strips(downLeft)">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Change Theory – What you need to remember…</a:t>
            </a:r>
            <a:endParaRPr lang="en-US" dirty="0"/>
          </a:p>
        </p:txBody>
      </p:sp>
      <p:sp>
        <p:nvSpPr>
          <p:cNvPr id="3" name="Content Placeholder 2"/>
          <p:cNvSpPr>
            <a:spLocks noGrp="1"/>
          </p:cNvSpPr>
          <p:nvPr>
            <p:ph idx="1"/>
          </p:nvPr>
        </p:nvSpPr>
        <p:spPr>
          <a:xfrm>
            <a:off x="196684" y="1906806"/>
            <a:ext cx="11765280" cy="5106509"/>
          </a:xfrm>
        </p:spPr>
        <p:txBody>
          <a:bodyPr>
            <a:normAutofit/>
          </a:bodyPr>
          <a:lstStyle/>
          <a:p>
            <a:r>
              <a:rPr lang="en-US" sz="2800" dirty="0"/>
              <a:t>…</a:t>
            </a:r>
            <a:r>
              <a:rPr lang="en-US" sz="2800" b="1" dirty="0"/>
              <a:t>the infectious disease assumption</a:t>
            </a:r>
            <a:r>
              <a:rPr lang="en-US" sz="2800" dirty="0"/>
              <a:t>…”</a:t>
            </a:r>
          </a:p>
          <a:p>
            <a:pPr marL="0" indent="0">
              <a:buNone/>
            </a:pPr>
            <a:r>
              <a:rPr lang="en-US" sz="2800" dirty="0" smtClean="0">
                <a:solidFill>
                  <a:srgbClr val="3366FF"/>
                </a:solidFill>
              </a:rPr>
              <a:t>“</a:t>
            </a:r>
            <a:r>
              <a:rPr lang="en-US" sz="2800" dirty="0">
                <a:solidFill>
                  <a:srgbClr val="3366FF"/>
                </a:solidFill>
              </a:rPr>
              <a:t>The wholesale spread of corruption may surely be ascribed to mere infection, to the careless, unthinking assimilation of the floating germs which envelop us.”</a:t>
            </a:r>
          </a:p>
          <a:p>
            <a:r>
              <a:rPr lang="en-US" sz="2800" dirty="0"/>
              <a:t>Douglas Bush – Writer – </a:t>
            </a:r>
            <a:r>
              <a:rPr lang="en-US" sz="2800" dirty="0" smtClean="0"/>
              <a:t>1972: “</a:t>
            </a:r>
            <a:r>
              <a:rPr lang="en-US" sz="2800" dirty="0"/>
              <a:t>…the disease metaphor falls down… people pick up changes because they want to.</a:t>
            </a:r>
            <a:r>
              <a:rPr lang="en-US" sz="2800" dirty="0" smtClean="0"/>
              <a:t>”</a:t>
            </a:r>
            <a:endParaRPr lang="en-US" sz="2800" dirty="0"/>
          </a:p>
          <a:p>
            <a:pPr marL="0" indent="0">
              <a:buNone/>
            </a:pPr>
            <a:r>
              <a:rPr lang="en-US" sz="2800" dirty="0">
                <a:solidFill>
                  <a:srgbClr val="3366FF"/>
                </a:solidFill>
              </a:rPr>
              <a:t>“…changes are not random. They take hold only if the language is predisposed to move in a particular direction. Social contact can trigger a change only if it was already likely to happen… anomalies tend to get smoothed out…”</a:t>
            </a:r>
            <a:endParaRPr lang="en-US" sz="2800" dirty="0" smtClean="0">
              <a:solidFill>
                <a:srgbClr val="3366FF"/>
              </a:solidFill>
            </a:endParaRPr>
          </a:p>
        </p:txBody>
      </p:sp>
    </p:spTree>
    <p:extLst>
      <p:ext uri="{BB962C8B-B14F-4D97-AF65-F5344CB8AC3E}">
        <p14:creationId xmlns:p14="http://schemas.microsoft.com/office/powerpoint/2010/main" val="1305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Change Theory – What you need to remember…</a:t>
            </a:r>
            <a:endParaRPr lang="en-US" dirty="0"/>
          </a:p>
        </p:txBody>
      </p:sp>
      <p:sp>
        <p:nvSpPr>
          <p:cNvPr id="3" name="Content Placeholder 2"/>
          <p:cNvSpPr>
            <a:spLocks noGrp="1"/>
          </p:cNvSpPr>
          <p:nvPr>
            <p:ph idx="1"/>
          </p:nvPr>
        </p:nvSpPr>
        <p:spPr>
          <a:xfrm>
            <a:off x="182880" y="2058669"/>
            <a:ext cx="11765280" cy="3986213"/>
          </a:xfrm>
        </p:spPr>
        <p:txBody>
          <a:bodyPr>
            <a:normAutofit lnSpcReduction="10000"/>
          </a:bodyPr>
          <a:lstStyle/>
          <a:p>
            <a:r>
              <a:rPr lang="en-US" dirty="0" smtClean="0"/>
              <a:t>Trudgill - </a:t>
            </a:r>
            <a:r>
              <a:rPr lang="en-US" dirty="0" smtClean="0">
                <a:solidFill>
                  <a:srgbClr val="3366FF"/>
                </a:solidFill>
              </a:rPr>
              <a:t>descriptivist </a:t>
            </a:r>
            <a:r>
              <a:rPr lang="en-US" dirty="0">
                <a:solidFill>
                  <a:srgbClr val="3366FF"/>
                </a:solidFill>
              </a:rPr>
              <a:t>arguing that language does change and there is nothing we can do about </a:t>
            </a:r>
            <a:r>
              <a:rPr lang="en-US" dirty="0" smtClean="0">
                <a:solidFill>
                  <a:srgbClr val="3366FF"/>
                </a:solidFill>
              </a:rPr>
              <a:t>it, but </a:t>
            </a:r>
            <a:r>
              <a:rPr lang="en-US" dirty="0">
                <a:solidFill>
                  <a:srgbClr val="3366FF"/>
                </a:solidFill>
              </a:rPr>
              <a:t>that there is nothing we should want to do about it because it is not a bad thing. Language changes especially in </a:t>
            </a:r>
            <a:r>
              <a:rPr lang="en-US" dirty="0" smtClean="0">
                <a:solidFill>
                  <a:srgbClr val="3366FF"/>
                </a:solidFill>
              </a:rPr>
              <a:t>meaning</a:t>
            </a:r>
            <a:r>
              <a:rPr lang="en-US" dirty="0" smtClean="0"/>
              <a:t>: ‘</a:t>
            </a:r>
            <a:r>
              <a:rPr lang="en-US" dirty="0"/>
              <a:t>Language change cannot be halted</a:t>
            </a:r>
            <a:r>
              <a:rPr lang="en-US" dirty="0" smtClean="0"/>
              <a:t>’ ‘The </a:t>
            </a:r>
            <a:r>
              <a:rPr lang="en-US" dirty="0"/>
              <a:t>only languages which do not change are those, like Latin, which nobody </a:t>
            </a:r>
            <a:r>
              <a:rPr lang="en-US" dirty="0" smtClean="0"/>
              <a:t>speaks.’</a:t>
            </a:r>
          </a:p>
          <a:p>
            <a:r>
              <a:rPr lang="en-US" dirty="0" smtClean="0"/>
              <a:t>Ray Harlow – </a:t>
            </a:r>
            <a:r>
              <a:rPr lang="en-US" dirty="0" smtClean="0">
                <a:solidFill>
                  <a:srgbClr val="3366FF"/>
                </a:solidFill>
              </a:rPr>
              <a:t>descriptivist </a:t>
            </a:r>
            <a:r>
              <a:rPr lang="en-US" b="1" i="1" dirty="0" smtClean="0"/>
              <a:t>‘All </a:t>
            </a:r>
            <a:r>
              <a:rPr lang="en-US" b="1" i="1" dirty="0"/>
              <a:t>languages are capable of the same types of expansion of vocabulary to deal with whatever new areas of life their speakers need to talk about.’</a:t>
            </a:r>
            <a:r>
              <a:rPr lang="en-US" dirty="0"/>
              <a:t> </a:t>
            </a:r>
          </a:p>
          <a:p>
            <a:r>
              <a:rPr lang="en-US" dirty="0"/>
              <a:t>Guy Deutscher –</a:t>
            </a:r>
            <a:r>
              <a:rPr lang="en-US" dirty="0">
                <a:solidFill>
                  <a:srgbClr val="3366FF"/>
                </a:solidFill>
              </a:rPr>
              <a:t> </a:t>
            </a:r>
            <a:r>
              <a:rPr lang="en-US" dirty="0" smtClean="0">
                <a:solidFill>
                  <a:srgbClr val="3366FF"/>
                </a:solidFill>
              </a:rPr>
              <a:t>radical prescriptivist</a:t>
            </a:r>
            <a:r>
              <a:rPr lang="en-US" dirty="0">
                <a:solidFill>
                  <a:srgbClr val="3366FF"/>
                </a:solidFill>
              </a:rPr>
              <a:t>: does not see language change as good. </a:t>
            </a:r>
            <a:r>
              <a:rPr lang="en-US" b="1" dirty="0" smtClean="0">
                <a:solidFill>
                  <a:schemeClr val="bg1">
                    <a:lumMod val="10000"/>
                  </a:schemeClr>
                </a:solidFill>
              </a:rPr>
              <a:t>‘</a:t>
            </a:r>
            <a:r>
              <a:rPr lang="en-US" b="1" dirty="0">
                <a:solidFill>
                  <a:schemeClr val="bg1">
                    <a:lumMod val="10000"/>
                  </a:schemeClr>
                </a:solidFill>
              </a:rPr>
              <a:t>R</a:t>
            </a:r>
            <a:r>
              <a:rPr lang="en-US" b="1" dirty="0"/>
              <a:t>obert Lowth would agree: “the principle design of a Grammar of any language is to teach us to express ourselves with propriety in that </a:t>
            </a:r>
            <a:r>
              <a:rPr lang="en-US" b="1" dirty="0" smtClean="0"/>
              <a:t>Language’</a:t>
            </a:r>
            <a:endParaRPr lang="en-US" dirty="0">
              <a:solidFill>
                <a:srgbClr val="3366FF"/>
              </a:solidFill>
            </a:endParaRPr>
          </a:p>
          <a:p>
            <a:r>
              <a:rPr lang="en-US" dirty="0">
                <a:solidFill>
                  <a:schemeClr val="bg1">
                    <a:lumMod val="10000"/>
                  </a:schemeClr>
                </a:solidFill>
              </a:rPr>
              <a:t>Roman Jakobson – </a:t>
            </a:r>
            <a:r>
              <a:rPr lang="en-US" dirty="0" smtClean="0">
                <a:solidFill>
                  <a:schemeClr val="bg1">
                    <a:lumMod val="10000"/>
                  </a:schemeClr>
                </a:solidFill>
              </a:rPr>
              <a:t>descriptivist: </a:t>
            </a:r>
            <a:r>
              <a:rPr lang="en-US" dirty="0" smtClean="0">
                <a:solidFill>
                  <a:srgbClr val="3366FF"/>
                </a:solidFill>
              </a:rPr>
              <a:t>‘continual </a:t>
            </a:r>
            <a:r>
              <a:rPr lang="en-US" dirty="0">
                <a:solidFill>
                  <a:srgbClr val="3366FF"/>
                </a:solidFill>
              </a:rPr>
              <a:t>language change is natural and inevitable and is due to a combination of psycholinguistic and sociolinguistic factors.’</a:t>
            </a:r>
            <a:endParaRPr lang="en-US" dirty="0">
              <a:solidFill>
                <a:schemeClr val="bg1">
                  <a:lumMod val="10000"/>
                </a:schemeClr>
              </a:solidFill>
            </a:endParaRPr>
          </a:p>
        </p:txBody>
      </p:sp>
    </p:spTree>
    <p:extLst>
      <p:ext uri="{BB962C8B-B14F-4D97-AF65-F5344CB8AC3E}">
        <p14:creationId xmlns:p14="http://schemas.microsoft.com/office/powerpoint/2010/main" val="384338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Paper Exemplar</a:t>
            </a:r>
            <a:endParaRPr lang="en-US" dirty="0"/>
          </a:p>
        </p:txBody>
      </p:sp>
      <p:pic>
        <p:nvPicPr>
          <p:cNvPr id="4" name="Picture 3" descr="Screen Shot 2014-04-07 at 10.3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1690"/>
            <a:ext cx="8637176" cy="5046310"/>
          </a:xfrm>
          <a:prstGeom prst="rect">
            <a:avLst/>
          </a:prstGeom>
        </p:spPr>
      </p:pic>
      <p:sp>
        <p:nvSpPr>
          <p:cNvPr id="5" name="TextBox 4"/>
          <p:cNvSpPr txBox="1"/>
          <p:nvPr/>
        </p:nvSpPr>
        <p:spPr>
          <a:xfrm>
            <a:off x="8695291" y="2311267"/>
            <a:ext cx="3283617" cy="3693319"/>
          </a:xfrm>
          <a:prstGeom prst="rect">
            <a:avLst/>
          </a:prstGeom>
          <a:noFill/>
        </p:spPr>
        <p:txBody>
          <a:bodyPr wrap="square" rtlCol="0">
            <a:spAutoFit/>
          </a:bodyPr>
          <a:lstStyle/>
          <a:p>
            <a:r>
              <a:rPr lang="en-US" dirty="0" smtClean="0"/>
              <a:t>Identifies GENRE immediately. Also makes reference to TONE and the differences in LEXIS, GRAPHOLOGY, GRAMMAR &amp; PRAGMATICS.</a:t>
            </a:r>
          </a:p>
          <a:p>
            <a:endParaRPr lang="en-US" dirty="0"/>
          </a:p>
          <a:p>
            <a:r>
              <a:rPr lang="en-US" dirty="0" smtClean="0"/>
              <a:t>GRAPHOLOGY: Layout of text, font.</a:t>
            </a:r>
          </a:p>
          <a:p>
            <a:endParaRPr lang="en-US" dirty="0"/>
          </a:p>
          <a:p>
            <a:r>
              <a:rPr lang="en-US" dirty="0" smtClean="0"/>
              <a:t>Tone: Formal – Lexical formations (obsolete, archaic)</a:t>
            </a:r>
            <a:endParaRPr lang="en-US" dirty="0">
              <a:solidFill>
                <a:srgbClr val="3366FF"/>
              </a:solidFill>
            </a:endParaRPr>
          </a:p>
          <a:p>
            <a:r>
              <a:rPr lang="en-US" dirty="0" smtClean="0">
                <a:solidFill>
                  <a:schemeClr val="bg1">
                    <a:lumMod val="10000"/>
                  </a:schemeClr>
                </a:solidFill>
              </a:rPr>
              <a:t>Gives evidence of formality</a:t>
            </a:r>
            <a:r>
              <a:rPr lang="en-US" dirty="0" smtClean="0"/>
              <a:t> and relates back to language change. </a:t>
            </a:r>
            <a:endParaRPr lang="en-US" dirty="0"/>
          </a:p>
        </p:txBody>
      </p:sp>
    </p:spTree>
    <p:extLst>
      <p:ext uri="{BB962C8B-B14F-4D97-AF65-F5344CB8AC3E}">
        <p14:creationId xmlns:p14="http://schemas.microsoft.com/office/powerpoint/2010/main" val="326574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Shot 2014-04-07 at 10.34.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760"/>
            <a:ext cx="7592907" cy="2397760"/>
          </a:xfrm>
          <a:prstGeom prst="rect">
            <a:avLst/>
          </a:prstGeom>
        </p:spPr>
      </p:pic>
      <p:pic>
        <p:nvPicPr>
          <p:cNvPr id="6" name="Picture 5" descr="Screen Shot 2014-04-07 at 10.35.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7680"/>
            <a:ext cx="7599680" cy="3002280"/>
          </a:xfrm>
          <a:prstGeom prst="rect">
            <a:avLst/>
          </a:prstGeom>
        </p:spPr>
      </p:pic>
      <p:sp>
        <p:nvSpPr>
          <p:cNvPr id="7" name="TextBox 6"/>
          <p:cNvSpPr txBox="1"/>
          <p:nvPr/>
        </p:nvSpPr>
        <p:spPr>
          <a:xfrm>
            <a:off x="7768556" y="514885"/>
            <a:ext cx="4050176" cy="6001642"/>
          </a:xfrm>
          <a:prstGeom prst="rect">
            <a:avLst/>
          </a:prstGeom>
          <a:noFill/>
        </p:spPr>
        <p:txBody>
          <a:bodyPr wrap="square" rtlCol="0">
            <a:spAutoFit/>
          </a:bodyPr>
          <a:lstStyle/>
          <a:p>
            <a:r>
              <a:rPr lang="en-US" sz="2400" dirty="0" smtClean="0"/>
              <a:t>Lexis: BORROWING – Italian language (expansion of travel and broadening of multi-cultural society. </a:t>
            </a:r>
          </a:p>
          <a:p>
            <a:endParaRPr lang="en-US" sz="2400" dirty="0"/>
          </a:p>
          <a:p>
            <a:pPr marL="285750" indent="-285750">
              <a:buFontTx/>
              <a:buChar char="-"/>
            </a:pPr>
            <a:r>
              <a:rPr lang="en-US" sz="2400" dirty="0" smtClean="0"/>
              <a:t>In modern English, archaic, obsolete term. </a:t>
            </a:r>
          </a:p>
          <a:p>
            <a:pPr marL="285750" indent="-285750">
              <a:buFontTx/>
              <a:buChar char="-"/>
            </a:pPr>
            <a:endParaRPr lang="en-US" sz="2400" dirty="0"/>
          </a:p>
          <a:p>
            <a:r>
              <a:rPr lang="en-US" sz="2400" dirty="0" smtClean="0"/>
              <a:t>Formal tone of text – archaic terms. Gives evidence from data. ‘Empire’ – term used widely at time to describe the ownership of ‘ruled’ land. </a:t>
            </a:r>
            <a:endParaRPr lang="en-US" sz="2400" dirty="0"/>
          </a:p>
          <a:p>
            <a:endParaRPr lang="en-US" sz="2400" dirty="0" smtClean="0"/>
          </a:p>
          <a:p>
            <a:r>
              <a:rPr lang="en-US" sz="2400" dirty="0" smtClean="0"/>
              <a:t>Pragmatically – term suggests ‘pride’ – relates to football.</a:t>
            </a:r>
            <a:endParaRPr lang="en-US" sz="2400" dirty="0"/>
          </a:p>
        </p:txBody>
      </p:sp>
    </p:spTree>
    <p:extLst>
      <p:ext uri="{BB962C8B-B14F-4D97-AF65-F5344CB8AC3E}">
        <p14:creationId xmlns:p14="http://schemas.microsoft.com/office/powerpoint/2010/main" val="114748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4-04-07 at 10.35.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0720"/>
            <a:ext cx="7524943" cy="5466080"/>
          </a:xfrm>
          <a:prstGeom prst="rect">
            <a:avLst/>
          </a:prstGeom>
        </p:spPr>
      </p:pic>
      <p:sp>
        <p:nvSpPr>
          <p:cNvPr id="5" name="TextBox 4"/>
          <p:cNvSpPr txBox="1"/>
          <p:nvPr/>
        </p:nvSpPr>
        <p:spPr>
          <a:xfrm>
            <a:off x="7757115" y="652188"/>
            <a:ext cx="4050176" cy="5262979"/>
          </a:xfrm>
          <a:prstGeom prst="rect">
            <a:avLst/>
          </a:prstGeom>
          <a:noFill/>
        </p:spPr>
        <p:txBody>
          <a:bodyPr wrap="square" rtlCol="0">
            <a:spAutoFit/>
          </a:bodyPr>
          <a:lstStyle/>
          <a:p>
            <a:r>
              <a:rPr lang="en-US" sz="2400" dirty="0" smtClean="0"/>
              <a:t>Orthography – Lexeme ‘to-night.’ Hyphenated. Word formation process – blending.</a:t>
            </a:r>
          </a:p>
          <a:p>
            <a:endParaRPr lang="en-US" sz="2400" dirty="0"/>
          </a:p>
          <a:p>
            <a:r>
              <a:rPr lang="en-US" sz="2400" dirty="0" smtClean="0"/>
              <a:t>Archaic/formal lexical choices – ‘to my mind’ ‘having regard’ the idea that football was once considered prestigious/formal. Modern relevance – for the working classes, less formal.</a:t>
            </a:r>
          </a:p>
          <a:p>
            <a:endParaRPr lang="en-US" sz="2400" dirty="0"/>
          </a:p>
          <a:p>
            <a:r>
              <a:rPr lang="en-US" sz="2400" dirty="0" smtClean="0"/>
              <a:t>Terms of address/position of hierarchy (synoptic). Lexemes suggest power and knowledge.</a:t>
            </a:r>
          </a:p>
        </p:txBody>
      </p:sp>
    </p:spTree>
    <p:extLst>
      <p:ext uri="{BB962C8B-B14F-4D97-AF65-F5344CB8AC3E}">
        <p14:creationId xmlns:p14="http://schemas.microsoft.com/office/powerpoint/2010/main" val="15831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Shot 2014-04-07 at 10.36.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44302" cy="4470400"/>
          </a:xfrm>
          <a:prstGeom prst="rect">
            <a:avLst/>
          </a:prstGeom>
        </p:spPr>
      </p:pic>
      <p:pic>
        <p:nvPicPr>
          <p:cNvPr id="4" name="Picture 3" descr="Screen Shot 2014-04-07 at 10.3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3514"/>
            <a:ext cx="7548880" cy="2404486"/>
          </a:xfrm>
          <a:prstGeom prst="rect">
            <a:avLst/>
          </a:prstGeom>
        </p:spPr>
      </p:pic>
      <p:sp>
        <p:nvSpPr>
          <p:cNvPr id="5" name="TextBox 4"/>
          <p:cNvSpPr txBox="1"/>
          <p:nvPr/>
        </p:nvSpPr>
        <p:spPr>
          <a:xfrm>
            <a:off x="7757115" y="652188"/>
            <a:ext cx="4050176" cy="6001642"/>
          </a:xfrm>
          <a:prstGeom prst="rect">
            <a:avLst/>
          </a:prstGeom>
          <a:noFill/>
        </p:spPr>
        <p:txBody>
          <a:bodyPr wrap="square" rtlCol="0">
            <a:spAutoFit/>
          </a:bodyPr>
          <a:lstStyle/>
          <a:p>
            <a:r>
              <a:rPr lang="en-US" sz="2400" dirty="0" smtClean="0"/>
              <a:t>Less formal/colloquial use of ‘boss’ – suggests football is more accessible to all.</a:t>
            </a:r>
          </a:p>
          <a:p>
            <a:endParaRPr lang="en-US" sz="2400" dirty="0"/>
          </a:p>
          <a:p>
            <a:r>
              <a:rPr lang="en-US" sz="2400" dirty="0" smtClean="0"/>
              <a:t>Lexical choices – emotive language – shows the change in language is due to social change. (COULD HAVE METIONED: </a:t>
            </a:r>
            <a:r>
              <a:rPr lang="en-US" sz="2400" dirty="0">
                <a:solidFill>
                  <a:schemeClr val="bg1">
                    <a:lumMod val="10000"/>
                  </a:schemeClr>
                </a:solidFill>
              </a:rPr>
              <a:t>Roman Jakobson – descriptivist: </a:t>
            </a:r>
            <a:r>
              <a:rPr lang="en-US" sz="2400" dirty="0">
                <a:solidFill>
                  <a:srgbClr val="3366FF"/>
                </a:solidFill>
              </a:rPr>
              <a:t>‘continual language change is natural and inevitable and is due to a combination of psycholinguistic and sociolinguistic factors.’</a:t>
            </a:r>
            <a:endParaRPr lang="en-US" sz="2400" dirty="0">
              <a:solidFill>
                <a:schemeClr val="bg1">
                  <a:lumMod val="10000"/>
                </a:schemeClr>
              </a:solidFill>
            </a:endParaRPr>
          </a:p>
          <a:p>
            <a:endParaRPr lang="en-US" sz="2400" dirty="0" smtClean="0"/>
          </a:p>
        </p:txBody>
      </p:sp>
    </p:spTree>
    <p:extLst>
      <p:ext uri="{BB962C8B-B14F-4D97-AF65-F5344CB8AC3E}">
        <p14:creationId xmlns:p14="http://schemas.microsoft.com/office/powerpoint/2010/main" val="74083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4-04-07 at 10.37.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80"/>
            <a:ext cx="7690877" cy="5323840"/>
          </a:xfrm>
          <a:prstGeom prst="rect">
            <a:avLst/>
          </a:prstGeom>
        </p:spPr>
      </p:pic>
      <p:sp>
        <p:nvSpPr>
          <p:cNvPr id="6" name="TextBox 5"/>
          <p:cNvSpPr txBox="1"/>
          <p:nvPr/>
        </p:nvSpPr>
        <p:spPr>
          <a:xfrm>
            <a:off x="7768556" y="514885"/>
            <a:ext cx="4050176" cy="5632310"/>
          </a:xfrm>
          <a:prstGeom prst="rect">
            <a:avLst/>
          </a:prstGeom>
          <a:noFill/>
        </p:spPr>
        <p:txBody>
          <a:bodyPr wrap="square" rtlCol="0">
            <a:spAutoFit/>
          </a:bodyPr>
          <a:lstStyle/>
          <a:p>
            <a:r>
              <a:rPr lang="en-US" sz="2400" dirty="0" smtClean="0"/>
              <a:t>Idioms – phrases now part of contemporary spoken and written language. (COULD HAVE MENTIONED AITCHINSON: </a:t>
            </a:r>
            <a:r>
              <a:rPr lang="en-US" sz="2400" dirty="0" smtClean="0">
                <a:solidFill>
                  <a:srgbClr val="3366FF"/>
                </a:solidFill>
              </a:rPr>
              <a:t>She</a:t>
            </a:r>
            <a:r>
              <a:rPr lang="en-US" sz="2400" dirty="0" smtClean="0"/>
              <a:t> </a:t>
            </a:r>
            <a:r>
              <a:rPr lang="en-US" sz="2400" dirty="0" smtClean="0">
                <a:solidFill>
                  <a:srgbClr val="3366FF"/>
                </a:solidFill>
              </a:rPr>
              <a:t>feels </a:t>
            </a:r>
            <a:r>
              <a:rPr lang="en-US" sz="2400" dirty="0">
                <a:solidFill>
                  <a:srgbClr val="3366FF"/>
                </a:solidFill>
              </a:rPr>
              <a:t>language is continually developing and is not deteriorating because of generation change. </a:t>
            </a:r>
            <a:endParaRPr lang="en-US" sz="2400" dirty="0" smtClean="0">
              <a:solidFill>
                <a:srgbClr val="3366FF"/>
              </a:solidFill>
            </a:endParaRPr>
          </a:p>
          <a:p>
            <a:endParaRPr lang="en-US" sz="2400" dirty="0">
              <a:solidFill>
                <a:srgbClr val="3366FF"/>
              </a:solidFill>
            </a:endParaRPr>
          </a:p>
          <a:p>
            <a:r>
              <a:rPr lang="en-US" sz="2400" dirty="0" smtClean="0">
                <a:solidFill>
                  <a:srgbClr val="1A1B12"/>
                </a:solidFill>
              </a:rPr>
              <a:t>Numeration/no use of colons/short sentences and declaratives – bulletin format.</a:t>
            </a:r>
          </a:p>
          <a:p>
            <a:r>
              <a:rPr lang="en-US" sz="2400" dirty="0" smtClean="0">
                <a:solidFill>
                  <a:srgbClr val="1A1B12"/>
                </a:solidFill>
              </a:rPr>
              <a:t>Use of evidence from text. (Needs further explanation).</a:t>
            </a:r>
            <a:endParaRPr lang="en-US" sz="2400" dirty="0">
              <a:solidFill>
                <a:schemeClr val="bg1">
                  <a:lumMod val="10000"/>
                </a:schemeClr>
              </a:solidFill>
            </a:endParaRPr>
          </a:p>
        </p:txBody>
      </p:sp>
    </p:spTree>
    <p:extLst>
      <p:ext uri="{BB962C8B-B14F-4D97-AF65-F5344CB8AC3E}">
        <p14:creationId xmlns:p14="http://schemas.microsoft.com/office/powerpoint/2010/main" val="85730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Shot 2014-04-07 at 10.37.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4160"/>
            <a:ext cx="8300824" cy="3406140"/>
          </a:xfrm>
          <a:prstGeom prst="rect">
            <a:avLst/>
          </a:prstGeom>
        </p:spPr>
      </p:pic>
      <p:sp>
        <p:nvSpPr>
          <p:cNvPr id="4" name="TextBox 3"/>
          <p:cNvSpPr txBox="1"/>
          <p:nvPr/>
        </p:nvSpPr>
        <p:spPr>
          <a:xfrm>
            <a:off x="8409261" y="228837"/>
            <a:ext cx="3569646" cy="6001642"/>
          </a:xfrm>
          <a:prstGeom prst="rect">
            <a:avLst/>
          </a:prstGeom>
          <a:noFill/>
        </p:spPr>
        <p:txBody>
          <a:bodyPr wrap="square" rtlCol="0">
            <a:spAutoFit/>
          </a:bodyPr>
          <a:lstStyle/>
          <a:p>
            <a:r>
              <a:rPr lang="en-US" sz="2400" dirty="0" smtClean="0">
                <a:solidFill>
                  <a:schemeClr val="bg1">
                    <a:lumMod val="10000"/>
                  </a:schemeClr>
                </a:solidFill>
              </a:rPr>
              <a:t>Colloquialisms – ‘pompey’ and ‘bluebirds.’ (Could have gone into detail with regard to semantic significance: pompey – derives from Roman General (power) bluebird (happiness).  </a:t>
            </a:r>
          </a:p>
          <a:p>
            <a:endParaRPr lang="en-US" sz="2400" dirty="0">
              <a:solidFill>
                <a:schemeClr val="bg1">
                  <a:lumMod val="10000"/>
                </a:schemeClr>
              </a:solidFill>
            </a:endParaRPr>
          </a:p>
          <a:p>
            <a:r>
              <a:rPr lang="en-US" sz="2400" dirty="0" smtClean="0">
                <a:solidFill>
                  <a:schemeClr val="bg1">
                    <a:lumMod val="10000"/>
                  </a:schemeClr>
                </a:solidFill>
              </a:rPr>
              <a:t>BORROWINGS ‘en-masse’ one body – (French). Colonization/war influence. Could have mentioned: </a:t>
            </a:r>
            <a:r>
              <a:rPr lang="en-US" sz="2400" dirty="0" smtClean="0">
                <a:solidFill>
                  <a:srgbClr val="3366FF"/>
                </a:solidFill>
              </a:rPr>
              <a:t>TRUDGILL – ‘Language change cannot be halted.’</a:t>
            </a:r>
          </a:p>
        </p:txBody>
      </p:sp>
    </p:spTree>
    <p:extLst>
      <p:ext uri="{BB962C8B-B14F-4D97-AF65-F5344CB8AC3E}">
        <p14:creationId xmlns:p14="http://schemas.microsoft.com/office/powerpoint/2010/main" val="21131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4-04-07 at 10.38.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07356"/>
            <a:ext cx="8513678" cy="4325424"/>
          </a:xfrm>
          <a:prstGeom prst="rect">
            <a:avLst/>
          </a:prstGeom>
        </p:spPr>
      </p:pic>
      <p:sp>
        <p:nvSpPr>
          <p:cNvPr id="6" name="TextBox 5"/>
          <p:cNvSpPr txBox="1"/>
          <p:nvPr/>
        </p:nvSpPr>
        <p:spPr>
          <a:xfrm>
            <a:off x="8622354" y="382412"/>
            <a:ext cx="3569646" cy="56323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1A1B12"/>
                </a:solidFill>
              </a:rPr>
              <a:t>Archaic term ‘telegram’ – obsolete because of technological influence. NEOLOGISIMS have been created for the idea of exchanging information i.e. ‘email.’ </a:t>
            </a:r>
          </a:p>
          <a:p>
            <a:endParaRPr lang="en-US" sz="2400" dirty="0">
              <a:solidFill>
                <a:srgbClr val="1A1B12"/>
              </a:solidFill>
            </a:endParaRPr>
          </a:p>
          <a:p>
            <a:r>
              <a:rPr lang="en-US" sz="2400" dirty="0" smtClean="0">
                <a:solidFill>
                  <a:srgbClr val="1A1B12"/>
                </a:solidFill>
              </a:rPr>
              <a:t>BROADENING of terms ‘shook-up’ </a:t>
            </a:r>
            <a:r>
              <a:rPr lang="en-US" sz="2400" dirty="0" smtClean="0">
                <a:solidFill>
                  <a:srgbClr val="3366FF"/>
                </a:solidFill>
              </a:rPr>
              <a:t>(could have mentioned metaphorical semantic loading for further evaluative comment – Douglas Bush ‘Changes are not random.’)</a:t>
            </a:r>
          </a:p>
        </p:txBody>
      </p:sp>
    </p:spTree>
    <p:extLst>
      <p:ext uri="{BB962C8B-B14F-4D97-AF65-F5344CB8AC3E}">
        <p14:creationId xmlns:p14="http://schemas.microsoft.com/office/powerpoint/2010/main" val="75609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60" y="214291"/>
            <a:ext cx="11430080" cy="107157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GB" sz="3200" dirty="0" smtClean="0">
                <a:solidFill>
                  <a:srgbClr val="FFFF00"/>
                </a:solidFill>
              </a:rPr>
              <a:t>Language and Gender –</a:t>
            </a:r>
            <a:br>
              <a:rPr lang="en-GB" sz="3200" dirty="0" smtClean="0">
                <a:solidFill>
                  <a:srgbClr val="FFFF00"/>
                </a:solidFill>
              </a:rPr>
            </a:br>
            <a:r>
              <a:rPr lang="en-GB" sz="3200" dirty="0" smtClean="0">
                <a:solidFill>
                  <a:srgbClr val="FFFF00"/>
                </a:solidFill>
              </a:rPr>
              <a:t>Sexist Language </a:t>
            </a:r>
            <a:endParaRPr lang="en-GB" sz="3200" dirty="0">
              <a:solidFill>
                <a:srgbClr val="FFFF00"/>
              </a:solidFill>
            </a:endParaRPr>
          </a:p>
        </p:txBody>
      </p:sp>
      <p:sp>
        <p:nvSpPr>
          <p:cNvPr id="4" name="TextBox 3"/>
          <p:cNvSpPr txBox="1"/>
          <p:nvPr/>
        </p:nvSpPr>
        <p:spPr>
          <a:xfrm>
            <a:off x="380960" y="1428737"/>
            <a:ext cx="11430080" cy="5201424"/>
          </a:xfrm>
          <a:prstGeom prst="rect">
            <a:avLst/>
          </a:prstGeom>
          <a:noFill/>
        </p:spPr>
        <p:txBody>
          <a:bodyPr wrap="square" rtlCol="0">
            <a:spAutoFit/>
          </a:bodyPr>
          <a:lstStyle/>
          <a:p>
            <a:r>
              <a:rPr lang="en-GB" sz="2000" b="1" u="sng" dirty="0" smtClean="0">
                <a:solidFill>
                  <a:srgbClr val="000000"/>
                </a:solidFill>
              </a:rPr>
              <a:t>Lexical Asymmetry:</a:t>
            </a:r>
            <a:r>
              <a:rPr lang="en-GB" sz="2000" b="1" dirty="0" smtClean="0">
                <a:solidFill>
                  <a:srgbClr val="000000"/>
                </a:solidFill>
              </a:rPr>
              <a:t>  </a:t>
            </a:r>
            <a:r>
              <a:rPr lang="en-GB" sz="2000" dirty="0" smtClean="0">
                <a:solidFill>
                  <a:srgbClr val="000000"/>
                </a:solidFill>
              </a:rPr>
              <a:t>Male words and their female equivalents are often unequal (asymmetrical) in their associations and connotations. Examples are: ‘spinster/bachelor’, ‘mistress/master’,  ‘madam/sir.’</a:t>
            </a:r>
          </a:p>
          <a:p>
            <a:endParaRPr lang="en-GB" sz="2000" dirty="0" smtClean="0">
              <a:solidFill>
                <a:srgbClr val="000000"/>
              </a:solidFill>
            </a:endParaRPr>
          </a:p>
          <a:p>
            <a:r>
              <a:rPr lang="en-GB" sz="2800" b="1" u="sng" dirty="0" smtClean="0">
                <a:solidFill>
                  <a:srgbClr val="000000"/>
                </a:solidFill>
              </a:rPr>
              <a:t>Task:  </a:t>
            </a:r>
            <a:endParaRPr lang="en-GB" sz="2800" dirty="0" smtClean="0"/>
          </a:p>
          <a:p>
            <a:pPr>
              <a:buFont typeface="Arial" pitchFamily="34" charset="0"/>
              <a:buChar char="•"/>
            </a:pPr>
            <a:r>
              <a:rPr lang="en-GB" sz="2800" b="1" dirty="0" smtClean="0">
                <a:solidFill>
                  <a:srgbClr val="FF0000"/>
                </a:solidFill>
              </a:rPr>
              <a:t> Look at the pairs of male and female terms above and note the </a:t>
            </a:r>
            <a:r>
              <a:rPr lang="en-GB" sz="2800" b="1" u="sng" dirty="0" smtClean="0">
                <a:solidFill>
                  <a:srgbClr val="FF0000"/>
                </a:solidFill>
              </a:rPr>
              <a:t>connotations</a:t>
            </a:r>
            <a:r>
              <a:rPr lang="en-GB" sz="2800" b="1" dirty="0" smtClean="0">
                <a:solidFill>
                  <a:srgbClr val="FF0000"/>
                </a:solidFill>
              </a:rPr>
              <a:t> of each. Are they positive/negative? Do they have different </a:t>
            </a:r>
            <a:r>
              <a:rPr lang="en-GB" sz="2800" b="1" u="sng" dirty="0" smtClean="0">
                <a:solidFill>
                  <a:srgbClr val="FF0000"/>
                </a:solidFill>
              </a:rPr>
              <a:t>semantic loading</a:t>
            </a:r>
            <a:r>
              <a:rPr lang="en-GB" sz="2800" b="1" dirty="0" smtClean="0">
                <a:solidFill>
                  <a:srgbClr val="FF0000"/>
                </a:solidFill>
              </a:rPr>
              <a:t>? </a:t>
            </a:r>
          </a:p>
          <a:p>
            <a:pPr>
              <a:buFont typeface="Arial" pitchFamily="34" charset="0"/>
              <a:buChar char="•"/>
            </a:pPr>
            <a:endParaRPr lang="en-GB" sz="2000" dirty="0" smtClean="0">
              <a:solidFill>
                <a:srgbClr val="000000"/>
              </a:solidFill>
            </a:endParaRPr>
          </a:p>
          <a:p>
            <a:pPr>
              <a:buFont typeface="Arial" pitchFamily="34" charset="0"/>
              <a:buChar char="•"/>
            </a:pPr>
            <a:endParaRPr lang="en-GB" sz="2000" dirty="0">
              <a:solidFill>
                <a:srgbClr val="000000"/>
              </a:solidFill>
            </a:endParaRPr>
          </a:p>
          <a:p>
            <a:pPr>
              <a:buFont typeface="Arial" pitchFamily="34" charset="0"/>
              <a:buChar char="•"/>
            </a:pPr>
            <a:endParaRPr lang="en-GB" sz="2000" dirty="0">
              <a:solidFill>
                <a:srgbClr val="000000"/>
              </a:solidFill>
            </a:endParaRPr>
          </a:p>
          <a:p>
            <a:r>
              <a:rPr lang="en-GB" sz="2000" b="1" dirty="0" smtClean="0">
                <a:solidFill>
                  <a:srgbClr val="000000"/>
                </a:solidFill>
              </a:rPr>
              <a:t>Sample response to ‘spinster/bachelor’</a:t>
            </a:r>
            <a:r>
              <a:rPr lang="en-GB" sz="2000" b="1" dirty="0" smtClean="0">
                <a:solidFill>
                  <a:srgbClr val="000000"/>
                </a:solidFill>
                <a:sym typeface="Wingdings" pitchFamily="2" charset="2"/>
              </a:rPr>
              <a:t> </a:t>
            </a:r>
            <a:endParaRPr lang="en-GB" sz="2000" b="1" dirty="0" smtClean="0">
              <a:solidFill>
                <a:srgbClr val="000000"/>
              </a:solidFill>
            </a:endParaRPr>
          </a:p>
          <a:p>
            <a:r>
              <a:rPr lang="en-GB" sz="2000" dirty="0">
                <a:solidFill>
                  <a:srgbClr val="000000"/>
                </a:solidFill>
              </a:rPr>
              <a:t>	</a:t>
            </a:r>
            <a:r>
              <a:rPr lang="en-GB" sz="2000" dirty="0" smtClean="0">
                <a:solidFill>
                  <a:srgbClr val="000000"/>
                </a:solidFill>
              </a:rPr>
              <a:t>‘Bachelor’ denotes an unmarried male and ‘spinster’ an unmarried female, but the connotations of each term carry very different semantic loading. ‘Bachelor’ in collocations such as ‘bachelor pad’ and ‘eligible bachelor,’ suggests someone who is youthful and who has an enjoyable lifestyle. ‘Spinster’ suggests a more miserable figure: someone who is older, and whose life is dull and unexciting.  </a:t>
            </a:r>
            <a:endParaRPr lang="en-GB" sz="2000" dirty="0">
              <a:solidFill>
                <a:srgbClr val="000000"/>
              </a:solidFill>
            </a:endParaRPr>
          </a:p>
        </p:txBody>
      </p:sp>
      <p:sp>
        <p:nvSpPr>
          <p:cNvPr id="5" name="TextBox 4"/>
          <p:cNvSpPr txBox="1"/>
          <p:nvPr/>
        </p:nvSpPr>
        <p:spPr>
          <a:xfrm>
            <a:off x="5636688" y="2193264"/>
            <a:ext cx="5578195" cy="584776"/>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dirty="0" smtClean="0">
                <a:solidFill>
                  <a:srgbClr val="000000"/>
                </a:solidFill>
              </a:rPr>
              <a:t>The associated or secondary meaning of a word or expression in addition to its explicit or primary meaning (denotation).</a:t>
            </a:r>
            <a:endParaRPr lang="en-US" sz="1600" dirty="0">
              <a:solidFill>
                <a:srgbClr val="000000"/>
              </a:solidFill>
            </a:endParaRPr>
          </a:p>
        </p:txBody>
      </p:sp>
      <p:sp>
        <p:nvSpPr>
          <p:cNvPr id="10" name="TextBox 9"/>
          <p:cNvSpPr txBox="1"/>
          <p:nvPr/>
        </p:nvSpPr>
        <p:spPr>
          <a:xfrm>
            <a:off x="4626485" y="4100435"/>
            <a:ext cx="7152448" cy="4616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smtClean="0">
                <a:solidFill>
                  <a:schemeClr val="tx1"/>
                </a:solidFill>
              </a:rPr>
              <a:t>Semantics: The study or science of meaning in language</a:t>
            </a:r>
            <a:r>
              <a:rPr lang="en-US" sz="2400" dirty="0" smtClean="0">
                <a:solidFill>
                  <a:schemeClr val="tx1"/>
                </a:solidFill>
              </a:rPr>
              <a:t>.</a:t>
            </a:r>
            <a:endParaRPr lang="en-GB" sz="2400" b="1" dirty="0" smtClean="0">
              <a:solidFill>
                <a:schemeClr val="tx1"/>
              </a:solidFill>
            </a:endParaRPr>
          </a:p>
        </p:txBody>
      </p:sp>
    </p:spTree>
    <p:extLst>
      <p:ext uri="{BB962C8B-B14F-4D97-AF65-F5344CB8AC3E}">
        <p14:creationId xmlns:p14="http://schemas.microsoft.com/office/powerpoint/2010/main" val="57721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blinds(horizontal)">
                                      <p:cBhvr>
                                        <p:cTn id="20" dur="500"/>
                                        <p:tgtEl>
                                          <p:spTgt spid="4">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blinds(horizontal)">
                                      <p:cBhvr>
                                        <p:cTn id="23" dur="500"/>
                                        <p:tgtEl>
                                          <p:spTgt spid="4">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Shot 2014-04-07 at 10.38.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172"/>
            <a:ext cx="8546556" cy="4128727"/>
          </a:xfrm>
          <a:prstGeom prst="rect">
            <a:avLst/>
          </a:prstGeom>
        </p:spPr>
      </p:pic>
      <p:sp>
        <p:nvSpPr>
          <p:cNvPr id="4" name="TextBox 3"/>
          <p:cNvSpPr txBox="1"/>
          <p:nvPr/>
        </p:nvSpPr>
        <p:spPr>
          <a:xfrm>
            <a:off x="8622354" y="382412"/>
            <a:ext cx="3569646" cy="67403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1A1B12"/>
                </a:solidFill>
              </a:rPr>
              <a:t>Modern font choices – influence of technology. Clear font – easy to read/digest information. Less formal.</a:t>
            </a:r>
          </a:p>
          <a:p>
            <a:endParaRPr lang="en-US" sz="2400" dirty="0">
              <a:solidFill>
                <a:srgbClr val="1A1B12"/>
              </a:solidFill>
            </a:endParaRPr>
          </a:p>
          <a:p>
            <a:r>
              <a:rPr lang="en-US" sz="2400" dirty="0" smtClean="0">
                <a:solidFill>
                  <a:srgbClr val="1A1B12"/>
                </a:solidFill>
              </a:rPr>
              <a:t>Logo – shows advances in technology.</a:t>
            </a:r>
          </a:p>
          <a:p>
            <a:endParaRPr lang="en-US" sz="2400" dirty="0">
              <a:solidFill>
                <a:srgbClr val="1A1B12"/>
              </a:solidFill>
            </a:endParaRPr>
          </a:p>
          <a:p>
            <a:r>
              <a:rPr lang="en-US" sz="2400" dirty="0" smtClean="0">
                <a:solidFill>
                  <a:srgbClr val="1A1B12"/>
                </a:solidFill>
              </a:rPr>
              <a:t>Popularity of internet – larger audiences. More informal.</a:t>
            </a:r>
          </a:p>
          <a:p>
            <a:endParaRPr lang="en-US" sz="2400" dirty="0">
              <a:solidFill>
                <a:srgbClr val="1A1B12"/>
              </a:solidFill>
            </a:endParaRPr>
          </a:p>
          <a:p>
            <a:r>
              <a:rPr lang="en-US" sz="2400" dirty="0" smtClean="0">
                <a:solidFill>
                  <a:srgbClr val="3366FF"/>
                </a:solidFill>
              </a:rPr>
              <a:t>Ray Harlow: </a:t>
            </a:r>
            <a:r>
              <a:rPr lang="en-US" b="1" i="1" dirty="0">
                <a:solidFill>
                  <a:srgbClr val="3366FF"/>
                </a:solidFill>
              </a:rPr>
              <a:t>‘All languages are capable of the same types of expansion of vocabulary to deal with whatever new areas of life their speakers need to talk about.’</a:t>
            </a:r>
            <a:r>
              <a:rPr lang="en-US" dirty="0">
                <a:solidFill>
                  <a:srgbClr val="3366FF"/>
                </a:solidFill>
              </a:rPr>
              <a:t> </a:t>
            </a:r>
          </a:p>
          <a:p>
            <a:endParaRPr lang="en-US" sz="2400" dirty="0" smtClean="0">
              <a:solidFill>
                <a:srgbClr val="1A1B12"/>
              </a:solidFill>
            </a:endParaRPr>
          </a:p>
        </p:txBody>
      </p:sp>
    </p:spTree>
    <p:extLst>
      <p:ext uri="{BB962C8B-B14F-4D97-AF65-F5344CB8AC3E}">
        <p14:creationId xmlns:p14="http://schemas.microsoft.com/office/powerpoint/2010/main" val="424856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4-04-07 at 10.38.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80"/>
            <a:ext cx="7132320" cy="2928620"/>
          </a:xfrm>
          <a:prstGeom prst="rect">
            <a:avLst/>
          </a:prstGeom>
        </p:spPr>
      </p:pic>
      <p:pic>
        <p:nvPicPr>
          <p:cNvPr id="4" name="Picture 3" descr="Screen Shot 2014-04-07 at 10.39.07.png"/>
          <p:cNvPicPr>
            <a:picLocks noChangeAspect="1"/>
          </p:cNvPicPr>
          <p:nvPr/>
        </p:nvPicPr>
        <p:blipFill>
          <a:blip>
            <a:extLst>
              <a:ext uri="{28A0092B-C50C-407E-A947-70E740481C1C}">
                <a14:useLocalDpi xmlns:a14="http://schemas.microsoft.com/office/drawing/2010/main" val="0"/>
              </a:ext>
            </a:extLst>
          </a:blip>
          <a:stretch>
            <a:fillRect/>
          </a:stretch>
        </p:blipFill>
        <p:spPr>
          <a:xfrm>
            <a:off x="0" y="3007360"/>
            <a:ext cx="7155212" cy="3708400"/>
          </a:xfrm>
          <a:prstGeom prst="rect">
            <a:avLst/>
          </a:prstGeom>
        </p:spPr>
      </p:pic>
      <p:sp>
        <p:nvSpPr>
          <p:cNvPr id="6" name="TextBox 5"/>
          <p:cNvSpPr txBox="1"/>
          <p:nvPr/>
        </p:nvSpPr>
        <p:spPr>
          <a:xfrm>
            <a:off x="7356675" y="274605"/>
            <a:ext cx="4404850" cy="5632310"/>
          </a:xfrm>
          <a:prstGeom prst="rect">
            <a:avLst/>
          </a:prstGeom>
          <a:noFill/>
        </p:spPr>
        <p:txBody>
          <a:bodyPr wrap="square" rtlCol="0">
            <a:spAutoFit/>
          </a:bodyPr>
          <a:lstStyle/>
          <a:p>
            <a:r>
              <a:rPr lang="en-US" sz="2400" dirty="0" smtClean="0">
                <a:solidFill>
                  <a:schemeClr val="bg1">
                    <a:lumMod val="10000"/>
                  </a:schemeClr>
                </a:solidFill>
              </a:rPr>
              <a:t>Logo</a:t>
            </a:r>
            <a:r>
              <a:rPr lang="en-US" sz="2400" dirty="0" smtClean="0">
                <a:solidFill>
                  <a:srgbClr val="3366FF"/>
                </a:solidFill>
              </a:rPr>
              <a:t> </a:t>
            </a:r>
            <a:r>
              <a:rPr lang="en-US" sz="2400" dirty="0" smtClean="0">
                <a:solidFill>
                  <a:srgbClr val="1A1B12"/>
                </a:solidFill>
              </a:rPr>
              <a:t>‘BBC sport.’ – </a:t>
            </a:r>
            <a:r>
              <a:rPr lang="en-US" sz="2400" dirty="0" smtClean="0">
                <a:solidFill>
                  <a:srgbClr val="3366FF"/>
                </a:solidFill>
              </a:rPr>
              <a:t>(missed opportunity to write about INITIALISMS – viewed as a sub-type of BLENDING).  </a:t>
            </a:r>
          </a:p>
          <a:p>
            <a:endParaRPr lang="en-US" sz="2400" dirty="0">
              <a:solidFill>
                <a:srgbClr val="1A1B12"/>
              </a:solidFill>
            </a:endParaRPr>
          </a:p>
          <a:p>
            <a:r>
              <a:rPr lang="en-US" sz="2400" dirty="0" smtClean="0">
                <a:solidFill>
                  <a:srgbClr val="1A1B12"/>
                </a:solidFill>
              </a:rPr>
              <a:t>Tone/formality – process of amelioration ‘pesky’ – originally meaning ‘naughty’ – now means ‘slightly annoying.’</a:t>
            </a:r>
          </a:p>
          <a:p>
            <a:endParaRPr lang="en-US" sz="2400" dirty="0">
              <a:solidFill>
                <a:srgbClr val="1A1B12"/>
              </a:solidFill>
            </a:endParaRPr>
          </a:p>
          <a:p>
            <a:r>
              <a:rPr lang="en-US" sz="2400" dirty="0" smtClean="0">
                <a:solidFill>
                  <a:srgbClr val="1A1B12"/>
                </a:solidFill>
              </a:rPr>
              <a:t>‘Legend’ – Semantic broadening.</a:t>
            </a:r>
          </a:p>
          <a:p>
            <a:endParaRPr lang="en-US" sz="2400" dirty="0">
              <a:solidFill>
                <a:srgbClr val="1A1B12"/>
              </a:solidFill>
            </a:endParaRPr>
          </a:p>
          <a:p>
            <a:r>
              <a:rPr lang="en-US" sz="2400" dirty="0" smtClean="0">
                <a:solidFill>
                  <a:srgbClr val="1A1B12"/>
                </a:solidFill>
              </a:rPr>
              <a:t>Advances in technology – </a:t>
            </a:r>
            <a:r>
              <a:rPr lang="en-US" sz="2400" dirty="0" smtClean="0">
                <a:solidFill>
                  <a:srgbClr val="3366FF"/>
                </a:solidFill>
              </a:rPr>
              <a:t>‘text us’ (missed opportunity to write about conversion ‘noun to verb.’)</a:t>
            </a:r>
          </a:p>
        </p:txBody>
      </p:sp>
    </p:spTree>
    <p:extLst>
      <p:ext uri="{BB962C8B-B14F-4D97-AF65-F5344CB8AC3E}">
        <p14:creationId xmlns:p14="http://schemas.microsoft.com/office/powerpoint/2010/main" val="42550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out of /48?</a:t>
            </a:r>
            <a:endParaRPr lang="en-US" dirty="0"/>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364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out of /48?</a:t>
            </a:r>
            <a:endParaRPr lang="en-US" dirty="0"/>
          </a:p>
        </p:txBody>
      </p:sp>
      <p:pic>
        <p:nvPicPr>
          <p:cNvPr id="4" name="Picture 3" descr="Screen Shot 2014-04-07 at 10.39.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63012"/>
            <a:ext cx="9062720" cy="3860928"/>
          </a:xfrm>
          <a:prstGeom prst="rect">
            <a:avLst/>
          </a:prstGeom>
        </p:spPr>
      </p:pic>
    </p:spTree>
    <p:extLst>
      <p:ext uri="{BB962C8B-B14F-4D97-AF65-F5344CB8AC3E}">
        <p14:creationId xmlns:p14="http://schemas.microsoft.com/office/powerpoint/2010/main" val="290807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solidFill>
                  <a:srgbClr val="FFFF00"/>
                </a:solidFill>
              </a:rPr>
              <a:t>Marked and Unmarked Terms</a:t>
            </a:r>
            <a:endParaRPr lang="en-GB" dirty="0">
              <a:solidFill>
                <a:srgbClr val="FFFF00"/>
              </a:solidFill>
            </a:endParaRPr>
          </a:p>
        </p:txBody>
      </p:sp>
      <p:sp>
        <p:nvSpPr>
          <p:cNvPr id="3" name="Content Placeholder 2"/>
          <p:cNvSpPr>
            <a:spLocks noGrp="1"/>
          </p:cNvSpPr>
          <p:nvPr>
            <p:ph idx="1"/>
          </p:nvPr>
        </p:nvSpPr>
        <p:spPr/>
        <p:txBody>
          <a:bodyPr/>
          <a:lstStyle/>
          <a:p>
            <a:r>
              <a:rPr lang="en-GB" sz="3200" dirty="0" smtClean="0"/>
              <a:t>Terms for females are often MARKED by the addition of a suffix to the male term, which remains unmarked: ‘sculptor/sculptress’, ‘usher/usherette’. </a:t>
            </a:r>
          </a:p>
          <a:p>
            <a:endParaRPr lang="en-GB" sz="3200" dirty="0" smtClean="0"/>
          </a:p>
          <a:p>
            <a:r>
              <a:rPr lang="en-GB" sz="3200" b="1" dirty="0" smtClean="0">
                <a:solidFill>
                  <a:srgbClr val="FF0000"/>
                </a:solidFill>
              </a:rPr>
              <a:t>Question: What connotations do MARKED terms for females carry? Also, discuss your own attitude towards them. </a:t>
            </a:r>
          </a:p>
          <a:p>
            <a:pPr algn="just"/>
            <a:endParaRPr lang="en-GB" dirty="0"/>
          </a:p>
        </p:txBody>
      </p:sp>
    </p:spTree>
    <p:extLst>
      <p:ext uri="{BB962C8B-B14F-4D97-AF65-F5344CB8AC3E}">
        <p14:creationId xmlns:p14="http://schemas.microsoft.com/office/powerpoint/2010/main" val="13907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ASTER REVISION">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EASTER REVISION.potx</Template>
  <TotalTime>0</TotalTime>
  <Words>6635</Words>
  <Application>Microsoft Macintosh PowerPoint</Application>
  <PresentationFormat>Custom</PresentationFormat>
  <Paragraphs>572</Paragraphs>
  <Slides>83</Slides>
  <Notes>1</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EASTER REVISION</vt:lpstr>
      <vt:lpstr>AS English Language Revision 10am – 12pm</vt:lpstr>
      <vt:lpstr>Language and Gender</vt:lpstr>
      <vt:lpstr>‘Woman herself recognises that the world is masculine on the whole; those who fashioned it, ruled it, and still dominate it today are men.’  - Simone de Beauvoir (1952)</vt:lpstr>
      <vt:lpstr>PowerPoint Presentation</vt:lpstr>
      <vt:lpstr>PowerPoint Presentation</vt:lpstr>
      <vt:lpstr>Language and Gender – Sexist Language </vt:lpstr>
      <vt:lpstr>A Feminist Takedown of Robin Thicke, And Anyone Who Thinks There's Something "Blurry" About Sexism by Elizabeth Plank</vt:lpstr>
      <vt:lpstr>Language and Gender – Sexist Language </vt:lpstr>
      <vt:lpstr>Marked and Unmarked Terms</vt:lpstr>
      <vt:lpstr>Insulting Usages</vt:lpstr>
      <vt:lpstr>Patronising Usages</vt:lpstr>
      <vt:lpstr>‘Man’ / ‘Mankind’ </vt:lpstr>
      <vt:lpstr>Grammar</vt:lpstr>
      <vt:lpstr>Order of precedence....</vt:lpstr>
      <vt:lpstr>Non-Sexist Usage</vt:lpstr>
      <vt:lpstr>Sexism in advertisement...</vt:lpstr>
      <vt:lpstr>PowerPoint Presentation</vt:lpstr>
      <vt:lpstr>PowerPoint Presentation</vt:lpstr>
      <vt:lpstr>PowerPoint Presentation</vt:lpstr>
      <vt:lpstr>PowerPoint Presentation</vt:lpstr>
      <vt:lpstr>PowerPoint Presentation</vt:lpstr>
      <vt:lpstr>Theory: George Keith and John Shuttleworth (1999)</vt:lpstr>
      <vt:lpstr>Theory: Lakoff (1975)</vt:lpstr>
      <vt:lpstr>Theory: Lakoff (1975)</vt:lpstr>
      <vt:lpstr>Theory: O’Barr &amp; Atkins (1980)</vt:lpstr>
      <vt:lpstr>Theory: O’Barr &amp; Atkins (1980)</vt:lpstr>
      <vt:lpstr>Theory: Zimmerman &amp; West (1975)</vt:lpstr>
      <vt:lpstr>Theory: Beattie Opposes Zimmerman &amp; West</vt:lpstr>
      <vt:lpstr>Theory: Dale Spender</vt:lpstr>
      <vt:lpstr>Theory: Pamela Fishman</vt:lpstr>
      <vt:lpstr>Theory: Deborah Tannen (1990)</vt:lpstr>
      <vt:lpstr>PowerPoint Presentation</vt:lpstr>
      <vt:lpstr>Tannen: Report and Rapport Talk</vt:lpstr>
      <vt:lpstr>Theory: Trudgill (1970)</vt:lpstr>
      <vt:lpstr>Theory: Trudgill (1970)</vt:lpstr>
      <vt:lpstr>Theory: Coates and Jones</vt:lpstr>
      <vt:lpstr>Theory: Coates and Jones</vt:lpstr>
      <vt:lpstr>Theory: Cameron (1995)</vt:lpstr>
      <vt:lpstr>For an interesting and provocative comment on Cameron's ideas, you might consider this from Kate Burridge, in ‘Political correctness: euphemism with attitude.’</vt:lpstr>
      <vt:lpstr>Language and Power</vt:lpstr>
      <vt:lpstr>Key Terminology </vt:lpstr>
      <vt:lpstr>Key Terminology </vt:lpstr>
      <vt:lpstr>PowerPoint Presentation</vt:lpstr>
      <vt:lpstr>Political </vt:lpstr>
      <vt:lpstr>Legal</vt:lpstr>
      <vt:lpstr>Education</vt:lpstr>
      <vt:lpstr>PowerPoint Presentation</vt:lpstr>
      <vt:lpstr>Business</vt:lpstr>
      <vt:lpstr>Wareing (Types of Power) </vt:lpstr>
      <vt:lpstr>Power In Advertising</vt:lpstr>
      <vt:lpstr>Functions of Advertising…</vt:lpstr>
      <vt:lpstr>Fairclough (2001)</vt:lpstr>
      <vt:lpstr>Grice’s Logic of Conversation</vt:lpstr>
      <vt:lpstr>Grice’s Cooperative Principal </vt:lpstr>
      <vt:lpstr>Quality </vt:lpstr>
      <vt:lpstr>Quantity </vt:lpstr>
      <vt:lpstr>Manner </vt:lpstr>
      <vt:lpstr>Relevance</vt:lpstr>
      <vt:lpstr>Not Following the Maxims…</vt:lpstr>
      <vt:lpstr>Violating Maxims</vt:lpstr>
      <vt:lpstr>Opting Out</vt:lpstr>
      <vt:lpstr>Flouting</vt:lpstr>
      <vt:lpstr>A2 Language Change Revision 12:30pm – 2:30pm</vt:lpstr>
      <vt:lpstr>What are we going to cover today?</vt:lpstr>
      <vt:lpstr>Essential Revision Notes:</vt:lpstr>
      <vt:lpstr>Essential Revision Notes:</vt:lpstr>
      <vt:lpstr>Essential Revision Notes:</vt:lpstr>
      <vt:lpstr>Essential Revision Notes:</vt:lpstr>
      <vt:lpstr>Essential Revision Notes:</vt:lpstr>
      <vt:lpstr>Language Change Theory – What you need to remember…</vt:lpstr>
      <vt:lpstr>Language Change Theory – What you need to remember…</vt:lpstr>
      <vt:lpstr>Language Change Theory – What you need to remember…</vt:lpstr>
      <vt:lpstr>Past Paper Exemplar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 out of /48?</vt:lpstr>
      <vt:lpstr>Mark out of /48?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2014-05-11T11:08:09Z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